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4" r:id="rId4"/>
    <p:sldId id="259" r:id="rId5"/>
    <p:sldId id="262" r:id="rId6"/>
    <p:sldId id="260" r:id="rId7"/>
    <p:sldId id="261" r:id="rId8"/>
    <p:sldId id="263" r:id="rId9"/>
    <p:sldId id="265" r:id="rId10"/>
    <p:sldId id="266" r:id="rId11"/>
    <p:sldId id="269" r:id="rId12"/>
    <p:sldId id="270" r:id="rId13"/>
    <p:sldId id="271" r:id="rId14"/>
    <p:sldId id="274" r:id="rId15"/>
    <p:sldId id="275" r:id="rId16"/>
    <p:sldId id="278" r:id="rId17"/>
    <p:sldId id="279" r:id="rId18"/>
    <p:sldId id="280" r:id="rId19"/>
    <p:sldId id="281" r:id="rId20"/>
    <p:sldId id="282" r:id="rId21"/>
    <p:sldId id="277" r:id="rId22"/>
    <p:sldId id="267" r:id="rId23"/>
    <p:sldId id="268" r:id="rId24"/>
    <p:sldId id="272" r:id="rId25"/>
    <p:sldId id="273" r:id="rId26"/>
    <p:sldId id="283" r:id="rId27"/>
    <p:sldId id="284" r:id="rId28"/>
    <p:sldId id="285" r:id="rId29"/>
    <p:sldId id="286" r:id="rId30"/>
    <p:sldId id="287" r:id="rId31"/>
    <p:sldId id="288" r:id="rId32"/>
    <p:sldId id="289" r:id="rId33"/>
    <p:sldId id="290" r:id="rId34"/>
    <p:sldId id="291" r:id="rId35"/>
    <p:sldId id="292" r:id="rId36"/>
    <p:sldId id="293" r:id="rId37"/>
    <p:sldId id="25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12/11/18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12/11/18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12/11/18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7.xml"/><Relationship Id="rId4" Type="http://schemas.openxmlformats.org/officeDocument/2006/relationships/image" Target="../media/image37.tiff"/></Relationships>
</file>

<file path=ppt/slides/_rels/slide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0.tiff"/><Relationship Id="rId7" Type="http://schemas.openxmlformats.org/officeDocument/2006/relationships/image" Target="../media/image44.tiff"/><Relationship Id="rId12" Type="http://schemas.openxmlformats.org/officeDocument/2006/relationships/image" Target="../media/image49.tiff"/><Relationship Id="rId2" Type="http://schemas.openxmlformats.org/officeDocument/2006/relationships/image" Target="../media/image39.tiff"/><Relationship Id="rId1" Type="http://schemas.openxmlformats.org/officeDocument/2006/relationships/slideLayout" Target="../slideLayouts/slideLayout7.xml"/><Relationship Id="rId6" Type="http://schemas.openxmlformats.org/officeDocument/2006/relationships/image" Target="../media/image43.tiff"/><Relationship Id="rId11" Type="http://schemas.openxmlformats.org/officeDocument/2006/relationships/image" Target="../media/image48.tiff"/><Relationship Id="rId5" Type="http://schemas.openxmlformats.org/officeDocument/2006/relationships/image" Target="../media/image42.tiff"/><Relationship Id="rId10" Type="http://schemas.openxmlformats.org/officeDocument/2006/relationships/image" Target="../media/image47.tiff"/><Relationship Id="rId4" Type="http://schemas.openxmlformats.org/officeDocument/2006/relationships/image" Target="../media/image41.tiff"/><Relationship Id="rId9" Type="http://schemas.openxmlformats.org/officeDocument/2006/relationships/image" Target="../media/image46.tiff"/></Relationships>
</file>

<file path=ppt/slides/_rels/slide2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tiff"/><Relationship Id="rId3" Type="http://schemas.openxmlformats.org/officeDocument/2006/relationships/image" Target="../media/image52.tiff"/><Relationship Id="rId7" Type="http://schemas.openxmlformats.org/officeDocument/2006/relationships/image" Target="../media/image56.tiff"/><Relationship Id="rId12" Type="http://schemas.openxmlformats.org/officeDocument/2006/relationships/image" Target="../media/image61.tiff"/><Relationship Id="rId2" Type="http://schemas.openxmlformats.org/officeDocument/2006/relationships/image" Target="../media/image51.tiff"/><Relationship Id="rId1" Type="http://schemas.openxmlformats.org/officeDocument/2006/relationships/slideLayout" Target="../slideLayouts/slideLayout7.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0" Type="http://schemas.openxmlformats.org/officeDocument/2006/relationships/image" Target="../media/image59.tiff"/><Relationship Id="rId4" Type="http://schemas.openxmlformats.org/officeDocument/2006/relationships/image" Target="../media/image53.tiff"/><Relationship Id="rId9" Type="http://schemas.openxmlformats.org/officeDocument/2006/relationships/image" Target="../media/image58.tiff"/></Relationships>
</file>

<file path=ppt/slides/_rels/slide3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7.xml"/><Relationship Id="rId5" Type="http://schemas.openxmlformats.org/officeDocument/2006/relationships/image" Target="../media/image66.tiff"/><Relationship Id="rId4" Type="http://schemas.openxmlformats.org/officeDocument/2006/relationships/image" Target="../media/image65.tiff"/></Relationships>
</file>

<file path=ppt/slides/_rels/slide3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7.xml"/><Relationship Id="rId5" Type="http://schemas.openxmlformats.org/officeDocument/2006/relationships/image" Target="../media/image72.tiff"/><Relationship Id="rId4" Type="http://schemas.openxmlformats.org/officeDocument/2006/relationships/image" Target="../media/image71.tiff"/></Relationships>
</file>

<file path=ppt/slides/_rels/slide34.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image" Target="../media/image73.tiff"/><Relationship Id="rId1" Type="http://schemas.openxmlformats.org/officeDocument/2006/relationships/slideLayout" Target="../slideLayouts/slideLayout7.xml"/><Relationship Id="rId6" Type="http://schemas.openxmlformats.org/officeDocument/2006/relationships/image" Target="../media/image77.tiff"/><Relationship Id="rId5" Type="http://schemas.openxmlformats.org/officeDocument/2006/relationships/image" Target="../media/image76.tiff"/><Relationship Id="rId4" Type="http://schemas.openxmlformats.org/officeDocument/2006/relationships/image" Target="../media/image75.tiff"/><Relationship Id="rId9" Type="http://schemas.openxmlformats.org/officeDocument/2006/relationships/image" Target="../media/image80.tiff"/></Relationships>
</file>

<file path=ppt/slides/_rels/slide35.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python.org/doc/" TargetMode="External"/><Relationship Id="rId2" Type="http://schemas.openxmlformats.org/officeDocument/2006/relationships/hyperlink" Target="https://www.youtube.com/watch?v=ytpJdnlu9ug&amp;list=PLUl4u3cNGP63WbdFxL8giv4yhgdMGaZNA" TargetMode="External"/><Relationship Id="rId1" Type="http://schemas.openxmlformats.org/officeDocument/2006/relationships/slideLayout" Target="../slideLayouts/slideLayout7.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B812-9C8F-3645-B397-5A21FE3BC857}"/>
              </a:ext>
            </a:extLst>
          </p:cNvPr>
          <p:cNvSpPr>
            <a:spLocks noGrp="1"/>
          </p:cNvSpPr>
          <p:nvPr>
            <p:ph type="ctrTitle"/>
          </p:nvPr>
        </p:nvSpPr>
        <p:spPr/>
        <p:txBody>
          <a:bodyPr/>
          <a:lstStyle/>
          <a:p>
            <a:r>
              <a:rPr lang="en-US" dirty="0"/>
              <a:t>Introduction to Python</a:t>
            </a:r>
          </a:p>
        </p:txBody>
      </p:sp>
      <p:sp>
        <p:nvSpPr>
          <p:cNvPr id="3" name="Subtitle 2">
            <a:extLst>
              <a:ext uri="{FF2B5EF4-FFF2-40B4-BE49-F238E27FC236}">
                <a16:creationId xmlns:a16="http://schemas.microsoft.com/office/drawing/2014/main" id="{8360A19E-36B4-9244-A3AC-7310F2F9BD94}"/>
              </a:ext>
            </a:extLst>
          </p:cNvPr>
          <p:cNvSpPr>
            <a:spLocks noGrp="1"/>
          </p:cNvSpPr>
          <p:nvPr>
            <p:ph type="subTitle" idx="1"/>
          </p:nvPr>
        </p:nvSpPr>
        <p:spPr/>
        <p:txBody>
          <a:bodyPr/>
          <a:lstStyle/>
          <a:p>
            <a:r>
              <a:rPr lang="en-US" dirty="0"/>
              <a:t>From the Python Made Easy Series- based on Python 3.7</a:t>
            </a:r>
          </a:p>
        </p:txBody>
      </p:sp>
      <p:pic>
        <p:nvPicPr>
          <p:cNvPr id="4" name="Picture 3">
            <a:extLst>
              <a:ext uri="{FF2B5EF4-FFF2-40B4-BE49-F238E27FC236}">
                <a16:creationId xmlns:a16="http://schemas.microsoft.com/office/drawing/2014/main" id="{E6846978-4260-5A47-A530-AAE45B00D41B}"/>
              </a:ext>
            </a:extLst>
          </p:cNvPr>
          <p:cNvPicPr>
            <a:picLocks noChangeAspect="1"/>
          </p:cNvPicPr>
          <p:nvPr/>
        </p:nvPicPr>
        <p:blipFill>
          <a:blip r:embed="rId2"/>
          <a:stretch>
            <a:fillRect/>
          </a:stretch>
        </p:blipFill>
        <p:spPr>
          <a:xfrm>
            <a:off x="8824840" y="1229625"/>
            <a:ext cx="1614311" cy="1609725"/>
          </a:xfrm>
          <a:prstGeom prst="rect">
            <a:avLst/>
          </a:prstGeom>
          <a:ln>
            <a:solidFill>
              <a:srgbClr val="0432FF"/>
            </a:solidFill>
          </a:ln>
        </p:spPr>
      </p:pic>
    </p:spTree>
    <p:extLst>
      <p:ext uri="{BB962C8B-B14F-4D97-AF65-F5344CB8AC3E}">
        <p14:creationId xmlns:p14="http://schemas.microsoft.com/office/powerpoint/2010/main" val="225428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FF706C-5526-C744-AC3B-D8244CFAC2CE}"/>
              </a:ext>
            </a:extLst>
          </p:cNvPr>
          <p:cNvSpPr/>
          <p:nvPr/>
        </p:nvSpPr>
        <p:spPr>
          <a:xfrm>
            <a:off x="1248033" y="0"/>
            <a:ext cx="9428205" cy="738664"/>
          </a:xfrm>
          <a:prstGeom prst="rect">
            <a:avLst/>
          </a:prstGeom>
        </p:spPr>
        <p:txBody>
          <a:bodyPr wrap="square">
            <a:spAutoFit/>
          </a:bodyPr>
          <a:lstStyle/>
          <a:p>
            <a:pPr algn="ctr"/>
            <a:r>
              <a:rPr lang="en-US" sz="2800" dirty="0">
                <a:solidFill>
                  <a:srgbClr val="222222"/>
                </a:solidFill>
                <a:latin typeface="Lucida Grande" panose="020B0600040502020204" pitchFamily="34" charset="0"/>
              </a:rPr>
              <a:t>Python Interactive Mode</a:t>
            </a:r>
          </a:p>
          <a:p>
            <a:endParaRPr lang="en-US" sz="1400" dirty="0">
              <a:solidFill>
                <a:srgbClr val="222222"/>
              </a:solidFill>
              <a:latin typeface="Lucida Grande" panose="020B0600040502020204" pitchFamily="34" charset="0"/>
            </a:endParaRPr>
          </a:p>
        </p:txBody>
      </p:sp>
      <p:pic>
        <p:nvPicPr>
          <p:cNvPr id="3" name="Picture 2">
            <a:extLst>
              <a:ext uri="{FF2B5EF4-FFF2-40B4-BE49-F238E27FC236}">
                <a16:creationId xmlns:a16="http://schemas.microsoft.com/office/drawing/2014/main" id="{6446DB62-D69D-9946-99FE-5617804435DB}"/>
              </a:ext>
            </a:extLst>
          </p:cNvPr>
          <p:cNvPicPr>
            <a:picLocks noChangeAspect="1"/>
          </p:cNvPicPr>
          <p:nvPr/>
        </p:nvPicPr>
        <p:blipFill>
          <a:blip r:embed="rId2"/>
          <a:stretch>
            <a:fillRect/>
          </a:stretch>
        </p:blipFill>
        <p:spPr>
          <a:xfrm>
            <a:off x="3145489" y="643456"/>
            <a:ext cx="6349625" cy="1497861"/>
          </a:xfrm>
          <a:prstGeom prst="rect">
            <a:avLst/>
          </a:prstGeom>
          <a:ln>
            <a:solidFill>
              <a:schemeClr val="accent5">
                <a:lumMod val="75000"/>
              </a:schemeClr>
            </a:solidFill>
          </a:ln>
        </p:spPr>
      </p:pic>
      <p:cxnSp>
        <p:nvCxnSpPr>
          <p:cNvPr id="5" name="Straight Arrow Connector 4">
            <a:extLst>
              <a:ext uri="{FF2B5EF4-FFF2-40B4-BE49-F238E27FC236}">
                <a16:creationId xmlns:a16="http://schemas.microsoft.com/office/drawing/2014/main" id="{56860E82-1FF8-A343-8ECC-7CA429BA48D5}"/>
              </a:ext>
            </a:extLst>
          </p:cNvPr>
          <p:cNvCxnSpPr>
            <a:cxnSpLocks/>
          </p:cNvCxnSpPr>
          <p:nvPr/>
        </p:nvCxnSpPr>
        <p:spPr>
          <a:xfrm flipH="1">
            <a:off x="6303132" y="1141514"/>
            <a:ext cx="3404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9C1AAE6-2439-0F4D-860A-CA3C2FD57B6B}"/>
              </a:ext>
            </a:extLst>
          </p:cNvPr>
          <p:cNvSpPr/>
          <p:nvPr/>
        </p:nvSpPr>
        <p:spPr>
          <a:xfrm>
            <a:off x="9660878" y="529565"/>
            <a:ext cx="2417805" cy="954107"/>
          </a:xfrm>
          <a:prstGeom prst="rect">
            <a:avLst/>
          </a:prstGeom>
        </p:spPr>
        <p:txBody>
          <a:bodyPr wrap="square">
            <a:spAutoFit/>
          </a:bodyPr>
          <a:lstStyle/>
          <a:p>
            <a:r>
              <a:rPr lang="en-US" sz="1400" dirty="0">
                <a:solidFill>
                  <a:srgbClr val="0432FF"/>
                </a:solidFill>
              </a:rPr>
              <a:t>To enter Python Interactive Mode, type </a:t>
            </a:r>
            <a:r>
              <a:rPr lang="en-US" sz="1400" b="1" i="1" dirty="0">
                <a:solidFill>
                  <a:srgbClr val="0432FF"/>
                </a:solidFill>
              </a:rPr>
              <a:t>python </a:t>
            </a:r>
            <a:r>
              <a:rPr lang="en-US" sz="1400" dirty="0">
                <a:solidFill>
                  <a:srgbClr val="0432FF"/>
                </a:solidFill>
              </a:rPr>
              <a:t>(in my case in Mac OS, python3) from the command line</a:t>
            </a:r>
          </a:p>
        </p:txBody>
      </p:sp>
      <p:cxnSp>
        <p:nvCxnSpPr>
          <p:cNvPr id="8" name="Straight Arrow Connector 7">
            <a:extLst>
              <a:ext uri="{FF2B5EF4-FFF2-40B4-BE49-F238E27FC236}">
                <a16:creationId xmlns:a16="http://schemas.microsoft.com/office/drawing/2014/main" id="{56266EB2-EE0E-734E-8140-8CF71FE13B64}"/>
              </a:ext>
            </a:extLst>
          </p:cNvPr>
          <p:cNvCxnSpPr>
            <a:cxnSpLocks/>
          </p:cNvCxnSpPr>
          <p:nvPr/>
        </p:nvCxnSpPr>
        <p:spPr>
          <a:xfrm flipH="1" flipV="1">
            <a:off x="3779043" y="1690991"/>
            <a:ext cx="2982409" cy="55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0099317-6B60-DB46-9D05-A5883020C7C7}"/>
              </a:ext>
            </a:extLst>
          </p:cNvPr>
          <p:cNvSpPr/>
          <p:nvPr/>
        </p:nvSpPr>
        <p:spPr>
          <a:xfrm>
            <a:off x="6892963" y="2203038"/>
            <a:ext cx="5185720" cy="307777"/>
          </a:xfrm>
          <a:prstGeom prst="rect">
            <a:avLst/>
          </a:prstGeom>
        </p:spPr>
        <p:txBody>
          <a:bodyPr wrap="square">
            <a:spAutoFit/>
          </a:bodyPr>
          <a:lstStyle/>
          <a:p>
            <a:r>
              <a:rPr lang="en-US" sz="1400" dirty="0">
                <a:solidFill>
                  <a:srgbClr val="0432FF"/>
                </a:solidFill>
              </a:rPr>
              <a:t>When you see “&gt;&gt;&gt;” you know you are in python interactive</a:t>
            </a:r>
          </a:p>
        </p:txBody>
      </p:sp>
      <p:sp>
        <p:nvSpPr>
          <p:cNvPr id="13" name="TextBox 12">
            <a:extLst>
              <a:ext uri="{FF2B5EF4-FFF2-40B4-BE49-F238E27FC236}">
                <a16:creationId xmlns:a16="http://schemas.microsoft.com/office/drawing/2014/main" id="{DE7C5D4A-0E0A-B144-9FC4-950DB03AB79A}"/>
              </a:ext>
            </a:extLst>
          </p:cNvPr>
          <p:cNvSpPr txBox="1"/>
          <p:nvPr/>
        </p:nvSpPr>
        <p:spPr>
          <a:xfrm>
            <a:off x="2744947" y="2589017"/>
            <a:ext cx="5964818" cy="307777"/>
          </a:xfrm>
          <a:prstGeom prst="rect">
            <a:avLst/>
          </a:prstGeom>
          <a:noFill/>
        </p:spPr>
        <p:txBody>
          <a:bodyPr wrap="square" rtlCol="0">
            <a:spAutoFit/>
          </a:bodyPr>
          <a:lstStyle/>
          <a:p>
            <a:pPr algn="ctr"/>
            <a:r>
              <a:rPr lang="en-US" sz="1400" u="sng" dirty="0"/>
              <a:t>Getting Help From Python Interactive</a:t>
            </a:r>
          </a:p>
        </p:txBody>
      </p:sp>
      <p:pic>
        <p:nvPicPr>
          <p:cNvPr id="14" name="Picture 13">
            <a:extLst>
              <a:ext uri="{FF2B5EF4-FFF2-40B4-BE49-F238E27FC236}">
                <a16:creationId xmlns:a16="http://schemas.microsoft.com/office/drawing/2014/main" id="{DFF21454-08C3-C648-BDC8-906718024D62}"/>
              </a:ext>
            </a:extLst>
          </p:cNvPr>
          <p:cNvPicPr>
            <a:picLocks noChangeAspect="1"/>
          </p:cNvPicPr>
          <p:nvPr/>
        </p:nvPicPr>
        <p:blipFill>
          <a:blip r:embed="rId3"/>
          <a:stretch>
            <a:fillRect/>
          </a:stretch>
        </p:blipFill>
        <p:spPr>
          <a:xfrm>
            <a:off x="1102137" y="3022246"/>
            <a:ext cx="6051164" cy="2478521"/>
          </a:xfrm>
          <a:prstGeom prst="rect">
            <a:avLst/>
          </a:prstGeom>
          <a:ln>
            <a:solidFill>
              <a:schemeClr val="accent5">
                <a:lumMod val="75000"/>
              </a:schemeClr>
            </a:solidFill>
          </a:ln>
        </p:spPr>
      </p:pic>
      <p:pic>
        <p:nvPicPr>
          <p:cNvPr id="15" name="Picture 14">
            <a:extLst>
              <a:ext uri="{FF2B5EF4-FFF2-40B4-BE49-F238E27FC236}">
                <a16:creationId xmlns:a16="http://schemas.microsoft.com/office/drawing/2014/main" id="{515DDB4D-4053-514C-9EC7-5AD189A0AAAB}"/>
              </a:ext>
            </a:extLst>
          </p:cNvPr>
          <p:cNvPicPr>
            <a:picLocks noChangeAspect="1"/>
          </p:cNvPicPr>
          <p:nvPr/>
        </p:nvPicPr>
        <p:blipFill>
          <a:blip r:embed="rId4"/>
          <a:stretch>
            <a:fillRect/>
          </a:stretch>
        </p:blipFill>
        <p:spPr>
          <a:xfrm>
            <a:off x="7250654" y="3012387"/>
            <a:ext cx="3839209" cy="3736302"/>
          </a:xfrm>
          <a:prstGeom prst="rect">
            <a:avLst/>
          </a:prstGeom>
          <a:ln>
            <a:solidFill>
              <a:schemeClr val="accent5">
                <a:lumMod val="75000"/>
              </a:schemeClr>
            </a:solidFill>
          </a:ln>
        </p:spPr>
      </p:pic>
      <p:sp>
        <p:nvSpPr>
          <p:cNvPr id="16" name="Right Arrow 15">
            <a:extLst>
              <a:ext uri="{FF2B5EF4-FFF2-40B4-BE49-F238E27FC236}">
                <a16:creationId xmlns:a16="http://schemas.microsoft.com/office/drawing/2014/main" id="{61C00028-2A25-FE4A-87A7-63FEECEC0738}"/>
              </a:ext>
            </a:extLst>
          </p:cNvPr>
          <p:cNvSpPr/>
          <p:nvPr/>
        </p:nvSpPr>
        <p:spPr>
          <a:xfrm>
            <a:off x="543321" y="2961033"/>
            <a:ext cx="506627" cy="364016"/>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E027BEEA-454C-6648-9CF3-2DC67B8359AF}"/>
              </a:ext>
            </a:extLst>
          </p:cNvPr>
          <p:cNvSpPr/>
          <p:nvPr/>
        </p:nvSpPr>
        <p:spPr>
          <a:xfrm rot="10800000">
            <a:off x="7970202" y="2934185"/>
            <a:ext cx="506627" cy="364016"/>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6007AEA-6952-6E45-926D-59A15EEA5631}"/>
              </a:ext>
            </a:extLst>
          </p:cNvPr>
          <p:cNvSpPr txBox="1"/>
          <p:nvPr/>
        </p:nvSpPr>
        <p:spPr>
          <a:xfrm>
            <a:off x="796634" y="5513170"/>
            <a:ext cx="5964818" cy="307777"/>
          </a:xfrm>
          <a:prstGeom prst="rect">
            <a:avLst/>
          </a:prstGeom>
          <a:noFill/>
        </p:spPr>
        <p:txBody>
          <a:bodyPr wrap="square" rtlCol="0">
            <a:spAutoFit/>
          </a:bodyPr>
          <a:lstStyle/>
          <a:p>
            <a:pPr algn="ctr"/>
            <a:r>
              <a:rPr lang="en-US" sz="1400" u="sng" dirty="0"/>
              <a:t>Quit the help tool</a:t>
            </a:r>
          </a:p>
        </p:txBody>
      </p:sp>
      <p:pic>
        <p:nvPicPr>
          <p:cNvPr id="19" name="Picture 18">
            <a:extLst>
              <a:ext uri="{FF2B5EF4-FFF2-40B4-BE49-F238E27FC236}">
                <a16:creationId xmlns:a16="http://schemas.microsoft.com/office/drawing/2014/main" id="{5F9F520B-E333-3E42-AA04-80317FA7E5B3}"/>
              </a:ext>
            </a:extLst>
          </p:cNvPr>
          <p:cNvPicPr>
            <a:picLocks noChangeAspect="1"/>
          </p:cNvPicPr>
          <p:nvPr/>
        </p:nvPicPr>
        <p:blipFill>
          <a:blip r:embed="rId5"/>
          <a:stretch>
            <a:fillRect/>
          </a:stretch>
        </p:blipFill>
        <p:spPr>
          <a:xfrm>
            <a:off x="1346887" y="5794830"/>
            <a:ext cx="5185720" cy="1059558"/>
          </a:xfrm>
          <a:prstGeom prst="rect">
            <a:avLst/>
          </a:prstGeom>
          <a:ln>
            <a:solidFill>
              <a:schemeClr val="accent1">
                <a:shade val="50000"/>
                <a:shade val="90000"/>
              </a:schemeClr>
            </a:solidFill>
          </a:ln>
        </p:spPr>
      </p:pic>
      <p:sp>
        <p:nvSpPr>
          <p:cNvPr id="21" name="Rectangle 20">
            <a:extLst>
              <a:ext uri="{FF2B5EF4-FFF2-40B4-BE49-F238E27FC236}">
                <a16:creationId xmlns:a16="http://schemas.microsoft.com/office/drawing/2014/main" id="{A025B499-0A4B-734E-8E91-BDE677171429}"/>
              </a:ext>
            </a:extLst>
          </p:cNvPr>
          <p:cNvSpPr/>
          <p:nvPr/>
        </p:nvSpPr>
        <p:spPr>
          <a:xfrm>
            <a:off x="113317" y="234479"/>
            <a:ext cx="2866409" cy="1384995"/>
          </a:xfrm>
          <a:prstGeom prst="rect">
            <a:avLst/>
          </a:prstGeom>
        </p:spPr>
        <p:txBody>
          <a:bodyPr wrap="square">
            <a:spAutoFit/>
          </a:bodyPr>
          <a:lstStyle/>
          <a:p>
            <a:r>
              <a:rPr lang="en-US" sz="1400" b="1" i="1" dirty="0">
                <a:solidFill>
                  <a:srgbClr val="0432FF"/>
                </a:solidFill>
                <a:latin typeface="Arial" panose="020B0604020202020204" pitchFamily="34" charset="0"/>
              </a:rPr>
              <a:t>Interactive mode </a:t>
            </a:r>
            <a:r>
              <a:rPr lang="en-US" sz="1400" dirty="0">
                <a:solidFill>
                  <a:srgbClr val="222222"/>
                </a:solidFill>
                <a:latin typeface="Arial" panose="020B0604020202020204" pitchFamily="34" charset="0"/>
              </a:rPr>
              <a:t>is a python specific command line shell that gives the user immediate feedback for each statement run. Interactive mode is a good way to evaluate our code.</a:t>
            </a:r>
            <a:endParaRPr lang="en-US" sz="14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19086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93C1F5-5160-0242-A3B2-468191A4A0C4}"/>
              </a:ext>
            </a:extLst>
          </p:cNvPr>
          <p:cNvSpPr/>
          <p:nvPr/>
        </p:nvSpPr>
        <p:spPr>
          <a:xfrm>
            <a:off x="1210963" y="123568"/>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Python Data Types (1 of 2)</a:t>
            </a:r>
          </a:p>
        </p:txBody>
      </p:sp>
      <p:pic>
        <p:nvPicPr>
          <p:cNvPr id="3" name="Picture 2">
            <a:extLst>
              <a:ext uri="{FF2B5EF4-FFF2-40B4-BE49-F238E27FC236}">
                <a16:creationId xmlns:a16="http://schemas.microsoft.com/office/drawing/2014/main" id="{F09C8DD8-163E-5045-88BB-209777B87798}"/>
              </a:ext>
            </a:extLst>
          </p:cNvPr>
          <p:cNvPicPr>
            <a:picLocks noChangeAspect="1"/>
          </p:cNvPicPr>
          <p:nvPr/>
        </p:nvPicPr>
        <p:blipFill>
          <a:blip r:embed="rId2"/>
          <a:stretch>
            <a:fillRect/>
          </a:stretch>
        </p:blipFill>
        <p:spPr>
          <a:xfrm>
            <a:off x="96795" y="979186"/>
            <a:ext cx="6081422" cy="5066270"/>
          </a:xfrm>
          <a:prstGeom prst="rect">
            <a:avLst/>
          </a:prstGeom>
          <a:ln>
            <a:solidFill>
              <a:srgbClr val="002060"/>
            </a:solidFill>
          </a:ln>
        </p:spPr>
      </p:pic>
      <p:pic>
        <p:nvPicPr>
          <p:cNvPr id="4" name="Picture 3">
            <a:extLst>
              <a:ext uri="{FF2B5EF4-FFF2-40B4-BE49-F238E27FC236}">
                <a16:creationId xmlns:a16="http://schemas.microsoft.com/office/drawing/2014/main" id="{8AB518F7-C3EA-D44F-83CA-FB56A9B68517}"/>
              </a:ext>
            </a:extLst>
          </p:cNvPr>
          <p:cNvPicPr>
            <a:picLocks noChangeAspect="1"/>
          </p:cNvPicPr>
          <p:nvPr/>
        </p:nvPicPr>
        <p:blipFill>
          <a:blip r:embed="rId3"/>
          <a:stretch>
            <a:fillRect/>
          </a:stretch>
        </p:blipFill>
        <p:spPr>
          <a:xfrm>
            <a:off x="6262148" y="979186"/>
            <a:ext cx="5833057" cy="5066270"/>
          </a:xfrm>
          <a:prstGeom prst="rect">
            <a:avLst/>
          </a:prstGeom>
          <a:ln>
            <a:solidFill>
              <a:srgbClr val="002060"/>
            </a:solidFill>
          </a:ln>
        </p:spPr>
      </p:pic>
    </p:spTree>
    <p:extLst>
      <p:ext uri="{BB962C8B-B14F-4D97-AF65-F5344CB8AC3E}">
        <p14:creationId xmlns:p14="http://schemas.microsoft.com/office/powerpoint/2010/main" val="1763470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93C1F5-5160-0242-A3B2-468191A4A0C4}"/>
              </a:ext>
            </a:extLst>
          </p:cNvPr>
          <p:cNvSpPr/>
          <p:nvPr/>
        </p:nvSpPr>
        <p:spPr>
          <a:xfrm>
            <a:off x="1210963" y="123568"/>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Python Data Types (2 of 2)</a:t>
            </a:r>
          </a:p>
        </p:txBody>
      </p:sp>
      <p:pic>
        <p:nvPicPr>
          <p:cNvPr id="5" name="Picture 4">
            <a:extLst>
              <a:ext uri="{FF2B5EF4-FFF2-40B4-BE49-F238E27FC236}">
                <a16:creationId xmlns:a16="http://schemas.microsoft.com/office/drawing/2014/main" id="{EED49933-4A92-EA46-A30D-D7ED5703A38A}"/>
              </a:ext>
            </a:extLst>
          </p:cNvPr>
          <p:cNvPicPr>
            <a:picLocks noChangeAspect="1"/>
          </p:cNvPicPr>
          <p:nvPr/>
        </p:nvPicPr>
        <p:blipFill>
          <a:blip r:embed="rId2"/>
          <a:stretch>
            <a:fillRect/>
          </a:stretch>
        </p:blipFill>
        <p:spPr>
          <a:xfrm>
            <a:off x="3076833" y="883348"/>
            <a:ext cx="6260928" cy="5091304"/>
          </a:xfrm>
          <a:prstGeom prst="rect">
            <a:avLst/>
          </a:prstGeom>
          <a:ln>
            <a:solidFill>
              <a:srgbClr val="002060"/>
            </a:solidFill>
          </a:ln>
        </p:spPr>
      </p:pic>
    </p:spTree>
    <p:extLst>
      <p:ext uri="{BB962C8B-B14F-4D97-AF65-F5344CB8AC3E}">
        <p14:creationId xmlns:p14="http://schemas.microsoft.com/office/powerpoint/2010/main" val="153816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5CA8C-B4A0-7747-A830-4F5CA0F04094}"/>
              </a:ext>
            </a:extLst>
          </p:cNvPr>
          <p:cNvSpPr/>
          <p:nvPr/>
        </p:nvSpPr>
        <p:spPr>
          <a:xfrm>
            <a:off x="580768" y="817761"/>
            <a:ext cx="8489092" cy="4524315"/>
          </a:xfrm>
          <a:prstGeom prst="rect">
            <a:avLst/>
          </a:prstGeom>
          <a:ln>
            <a:solidFill>
              <a:srgbClr val="002060"/>
            </a:solidFill>
          </a:ln>
        </p:spPr>
        <p:txBody>
          <a:bodyPr wrap="square">
            <a:spAutoFit/>
          </a:bodyPr>
          <a:lstStyle/>
          <a:p>
            <a:r>
              <a:rPr lang="en-US" dirty="0">
                <a:solidFill>
                  <a:srgbClr val="00B050"/>
                </a:solidFill>
              </a:rPr>
              <a:t>&gt;&gt;&gt;</a:t>
            </a:r>
            <a:r>
              <a:rPr lang="en-US" dirty="0"/>
              <a:t>x = </a:t>
            </a:r>
            <a:r>
              <a:rPr lang="en-US" dirty="0">
                <a:solidFill>
                  <a:srgbClr val="0432FF"/>
                </a:solidFill>
              </a:rPr>
              <a:t>5</a:t>
            </a:r>
          </a:p>
          <a:p>
            <a:r>
              <a:rPr lang="en-US" dirty="0">
                <a:solidFill>
                  <a:srgbClr val="00B050"/>
                </a:solidFill>
              </a:rPr>
              <a:t>&gt;&gt;&gt;</a:t>
            </a:r>
            <a:r>
              <a:rPr lang="en-US" dirty="0"/>
              <a:t>type(x) </a:t>
            </a:r>
            <a:r>
              <a:rPr lang="en-US" dirty="0">
                <a:solidFill>
                  <a:srgbClr val="C00000"/>
                </a:solidFill>
              </a:rPr>
              <a:t># type() is a built-in method that returns the type of the object</a:t>
            </a:r>
          </a:p>
          <a:p>
            <a:r>
              <a:rPr lang="en-US" dirty="0"/>
              <a:t>&lt;class '</a:t>
            </a:r>
            <a:r>
              <a:rPr lang="en-US" dirty="0" err="1"/>
              <a:t>int</a:t>
            </a:r>
            <a:r>
              <a:rPr lang="en-US" dirty="0"/>
              <a:t>’&gt;</a:t>
            </a:r>
          </a:p>
          <a:p>
            <a:r>
              <a:rPr lang="en-US" dirty="0">
                <a:solidFill>
                  <a:srgbClr val="00B050"/>
                </a:solidFill>
              </a:rPr>
              <a:t>&gt;&gt;&gt;</a:t>
            </a:r>
            <a:r>
              <a:rPr lang="en-US" dirty="0" err="1"/>
              <a:t>dir</a:t>
            </a:r>
            <a:r>
              <a:rPr lang="en-US" dirty="0"/>
              <a:t>(x)</a:t>
            </a:r>
            <a:r>
              <a:rPr lang="en-US" dirty="0">
                <a:solidFill>
                  <a:srgbClr val="C00000"/>
                </a:solidFill>
              </a:rPr>
              <a:t> #</a:t>
            </a:r>
            <a:r>
              <a:rPr lang="en-US" dirty="0" err="1">
                <a:solidFill>
                  <a:srgbClr val="C00000"/>
                </a:solidFill>
              </a:rPr>
              <a:t>dir</a:t>
            </a:r>
            <a:r>
              <a:rPr lang="en-US" dirty="0">
                <a:solidFill>
                  <a:srgbClr val="C00000"/>
                </a:solidFill>
              </a:rPr>
              <a:t>() is a python built-in method that returns a list of validate </a:t>
            </a:r>
            <a:r>
              <a:rPr lang="en-US" b="1" dirty="0">
                <a:solidFill>
                  <a:srgbClr val="C00000"/>
                </a:solidFill>
                <a:highlight>
                  <a:srgbClr val="FFFF00"/>
                </a:highlight>
              </a:rPr>
              <a:t>attributes </a:t>
            </a:r>
            <a:r>
              <a:rPr lang="en-US" dirty="0">
                <a:solidFill>
                  <a:srgbClr val="C00000"/>
                </a:solidFill>
              </a:rPr>
              <a:t>and </a:t>
            </a:r>
            <a:r>
              <a:rPr lang="en-US" b="1" dirty="0">
                <a:solidFill>
                  <a:srgbClr val="C00000"/>
                </a:solidFill>
                <a:highlight>
                  <a:srgbClr val="00FF00"/>
                </a:highlight>
              </a:rPr>
              <a:t>method</a:t>
            </a:r>
            <a:r>
              <a:rPr lang="en-US" dirty="0">
                <a:solidFill>
                  <a:srgbClr val="C00000"/>
                </a:solidFill>
              </a:rPr>
              <a:t> for the of the object</a:t>
            </a:r>
          </a:p>
          <a:p>
            <a:r>
              <a:rPr lang="en-US" dirty="0"/>
              <a:t>['__abs__', '__add__', '__and__', '__bool__', '__ceil__', '__class__', '__</a:t>
            </a:r>
            <a:r>
              <a:rPr lang="en-US" dirty="0" err="1"/>
              <a:t>delattr</a:t>
            </a:r>
            <a:r>
              <a:rPr lang="en-US" dirty="0"/>
              <a:t>__', '__</a:t>
            </a:r>
            <a:r>
              <a:rPr lang="en-US" dirty="0" err="1"/>
              <a:t>dir</a:t>
            </a:r>
            <a:r>
              <a:rPr lang="en-US" dirty="0"/>
              <a:t>__', '__</a:t>
            </a:r>
            <a:r>
              <a:rPr lang="en-US" dirty="0" err="1"/>
              <a:t>divmod</a:t>
            </a:r>
            <a:r>
              <a:rPr lang="en-US" dirty="0"/>
              <a:t>__', '__doc__', '__</a:t>
            </a:r>
            <a:r>
              <a:rPr lang="en-US" dirty="0" err="1"/>
              <a:t>eq</a:t>
            </a:r>
            <a:r>
              <a:rPr lang="en-US" dirty="0"/>
              <a:t>__', '__float__', '__floor__', '__</a:t>
            </a:r>
            <a:r>
              <a:rPr lang="en-US" dirty="0" err="1"/>
              <a:t>floordiv</a:t>
            </a:r>
            <a:r>
              <a:rPr lang="en-US" dirty="0"/>
              <a:t>__', '__format__', '__</a:t>
            </a:r>
            <a:r>
              <a:rPr lang="en-US" dirty="0" err="1"/>
              <a:t>ge</a:t>
            </a:r>
            <a:r>
              <a:rPr lang="en-US" dirty="0"/>
              <a:t>__', '__</a:t>
            </a:r>
            <a:r>
              <a:rPr lang="en-US" dirty="0" err="1"/>
              <a:t>getattribute</a:t>
            </a:r>
            <a:r>
              <a:rPr lang="en-US" dirty="0"/>
              <a:t>__', '__</a:t>
            </a:r>
            <a:r>
              <a:rPr lang="en-US" dirty="0" err="1"/>
              <a:t>getnewargs</a:t>
            </a:r>
            <a:r>
              <a:rPr lang="en-US" dirty="0"/>
              <a:t>__', '__</a:t>
            </a:r>
            <a:r>
              <a:rPr lang="en-US" dirty="0" err="1"/>
              <a:t>gt</a:t>
            </a:r>
            <a:r>
              <a:rPr lang="en-US" dirty="0"/>
              <a:t>__', '__hash__', '__index__', '__</a:t>
            </a:r>
            <a:r>
              <a:rPr lang="en-US" dirty="0" err="1"/>
              <a:t>init</a:t>
            </a:r>
            <a:r>
              <a:rPr lang="en-US" dirty="0"/>
              <a:t>__', '__</a:t>
            </a:r>
            <a:r>
              <a:rPr lang="en-US" dirty="0" err="1"/>
              <a:t>init_subclass</a:t>
            </a:r>
            <a:r>
              <a:rPr lang="en-US" dirty="0"/>
              <a:t>__', '__</a:t>
            </a:r>
            <a:r>
              <a:rPr lang="en-US" dirty="0" err="1"/>
              <a:t>int</a:t>
            </a:r>
            <a:r>
              <a:rPr lang="en-US" dirty="0"/>
              <a:t>__', '__invert__', '__le__', '__</a:t>
            </a:r>
            <a:r>
              <a:rPr lang="en-US" dirty="0" err="1"/>
              <a:t>lshift</a:t>
            </a:r>
            <a:r>
              <a:rPr lang="en-US" dirty="0"/>
              <a:t>__', '__</a:t>
            </a:r>
            <a:r>
              <a:rPr lang="en-US" dirty="0" err="1"/>
              <a:t>lt</a:t>
            </a:r>
            <a:r>
              <a:rPr lang="en-US" dirty="0"/>
              <a:t>__', '__mod__', '__</a:t>
            </a:r>
            <a:r>
              <a:rPr lang="en-US" dirty="0" err="1"/>
              <a:t>mul</a:t>
            </a:r>
            <a:r>
              <a:rPr lang="en-US" dirty="0"/>
              <a:t>__', '__ne__', '__neg__', '__new__', '__or__', '__</a:t>
            </a:r>
            <a:r>
              <a:rPr lang="en-US" dirty="0" err="1"/>
              <a:t>pos</a:t>
            </a:r>
            <a:r>
              <a:rPr lang="en-US" dirty="0"/>
              <a:t>__', '__pow__', '__</a:t>
            </a:r>
            <a:r>
              <a:rPr lang="en-US" dirty="0" err="1"/>
              <a:t>radd</a:t>
            </a:r>
            <a:r>
              <a:rPr lang="en-US" dirty="0"/>
              <a:t>__', '__rand__', '__</a:t>
            </a:r>
            <a:r>
              <a:rPr lang="en-US" dirty="0" err="1"/>
              <a:t>rdivmod</a:t>
            </a:r>
            <a:r>
              <a:rPr lang="en-US" dirty="0"/>
              <a:t>__', '__reduce__', '__</a:t>
            </a:r>
            <a:r>
              <a:rPr lang="en-US" dirty="0" err="1"/>
              <a:t>reduce_ex</a:t>
            </a:r>
            <a:r>
              <a:rPr lang="en-US" dirty="0"/>
              <a:t>__', '__</a:t>
            </a:r>
            <a:r>
              <a:rPr lang="en-US" dirty="0" err="1"/>
              <a:t>repr</a:t>
            </a:r>
            <a:r>
              <a:rPr lang="en-US" dirty="0"/>
              <a:t>__', '__</a:t>
            </a:r>
            <a:r>
              <a:rPr lang="en-US" dirty="0" err="1"/>
              <a:t>rfloordiv</a:t>
            </a:r>
            <a:r>
              <a:rPr lang="en-US" dirty="0"/>
              <a:t>__', '__</a:t>
            </a:r>
            <a:r>
              <a:rPr lang="en-US" dirty="0" err="1"/>
              <a:t>rlshift</a:t>
            </a:r>
            <a:r>
              <a:rPr lang="en-US" dirty="0"/>
              <a:t>__', '__</a:t>
            </a:r>
            <a:r>
              <a:rPr lang="en-US" dirty="0" err="1"/>
              <a:t>rmod</a:t>
            </a:r>
            <a:r>
              <a:rPr lang="en-US" dirty="0"/>
              <a:t>__', '__</a:t>
            </a:r>
            <a:r>
              <a:rPr lang="en-US" dirty="0" err="1"/>
              <a:t>rmul</a:t>
            </a:r>
            <a:r>
              <a:rPr lang="en-US" dirty="0"/>
              <a:t>__', '__</a:t>
            </a:r>
            <a:r>
              <a:rPr lang="en-US" dirty="0" err="1"/>
              <a:t>ror</a:t>
            </a:r>
            <a:r>
              <a:rPr lang="en-US" dirty="0"/>
              <a:t>__', '__round__', '__</a:t>
            </a:r>
            <a:r>
              <a:rPr lang="en-US" dirty="0" err="1"/>
              <a:t>rpow</a:t>
            </a:r>
            <a:r>
              <a:rPr lang="en-US" dirty="0"/>
              <a:t>__', '__</a:t>
            </a:r>
            <a:r>
              <a:rPr lang="en-US" dirty="0" err="1"/>
              <a:t>rrshift</a:t>
            </a:r>
            <a:r>
              <a:rPr lang="en-US" dirty="0"/>
              <a:t>__', '__</a:t>
            </a:r>
            <a:r>
              <a:rPr lang="en-US" dirty="0" err="1"/>
              <a:t>rshift</a:t>
            </a:r>
            <a:r>
              <a:rPr lang="en-US" dirty="0"/>
              <a:t>__', '__</a:t>
            </a:r>
            <a:r>
              <a:rPr lang="en-US" dirty="0" err="1"/>
              <a:t>rsub</a:t>
            </a:r>
            <a:r>
              <a:rPr lang="en-US" dirty="0"/>
              <a:t>__', '__</a:t>
            </a:r>
            <a:r>
              <a:rPr lang="en-US" dirty="0" err="1"/>
              <a:t>rtruediv</a:t>
            </a:r>
            <a:r>
              <a:rPr lang="en-US" dirty="0"/>
              <a:t>__', '__</a:t>
            </a:r>
            <a:r>
              <a:rPr lang="en-US" dirty="0" err="1"/>
              <a:t>rxor</a:t>
            </a:r>
            <a:r>
              <a:rPr lang="en-US" dirty="0"/>
              <a:t>__', '__</a:t>
            </a:r>
            <a:r>
              <a:rPr lang="en-US" dirty="0" err="1"/>
              <a:t>setattr</a:t>
            </a:r>
            <a:r>
              <a:rPr lang="en-US" dirty="0"/>
              <a:t>__', '__</a:t>
            </a:r>
            <a:r>
              <a:rPr lang="en-US" dirty="0" err="1"/>
              <a:t>sizeof</a:t>
            </a:r>
            <a:r>
              <a:rPr lang="en-US" dirty="0"/>
              <a:t>__', '__</a:t>
            </a:r>
            <a:r>
              <a:rPr lang="en-US" dirty="0" err="1"/>
              <a:t>str</a:t>
            </a:r>
            <a:r>
              <a:rPr lang="en-US" dirty="0"/>
              <a:t>__', '__sub__', '__</a:t>
            </a:r>
            <a:r>
              <a:rPr lang="en-US" dirty="0" err="1"/>
              <a:t>subclasshook</a:t>
            </a:r>
            <a:r>
              <a:rPr lang="en-US" dirty="0"/>
              <a:t>__', '__</a:t>
            </a:r>
            <a:r>
              <a:rPr lang="en-US" dirty="0" err="1"/>
              <a:t>truediv</a:t>
            </a:r>
            <a:r>
              <a:rPr lang="en-US" dirty="0"/>
              <a:t>__', '__</a:t>
            </a:r>
            <a:r>
              <a:rPr lang="en-US" dirty="0" err="1"/>
              <a:t>trunc</a:t>
            </a:r>
            <a:r>
              <a:rPr lang="en-US" dirty="0"/>
              <a:t>__', '__</a:t>
            </a:r>
            <a:r>
              <a:rPr lang="en-US" dirty="0" err="1"/>
              <a:t>xor</a:t>
            </a:r>
            <a:r>
              <a:rPr lang="en-US" dirty="0"/>
              <a:t>__', '</a:t>
            </a:r>
            <a:r>
              <a:rPr lang="en-US" dirty="0" err="1"/>
              <a:t>bit_length</a:t>
            </a:r>
            <a:r>
              <a:rPr lang="en-US" dirty="0"/>
              <a:t>', 'conjugate', 'denominator', '</a:t>
            </a:r>
            <a:r>
              <a:rPr lang="en-US" dirty="0" err="1"/>
              <a:t>from_bytes</a:t>
            </a:r>
            <a:r>
              <a:rPr lang="en-US" dirty="0"/>
              <a:t>', '</a:t>
            </a:r>
            <a:r>
              <a:rPr lang="en-US" dirty="0" err="1"/>
              <a:t>imag</a:t>
            </a:r>
            <a:r>
              <a:rPr lang="en-US" dirty="0"/>
              <a:t>', 'numerator', 'real', '</a:t>
            </a:r>
            <a:r>
              <a:rPr lang="en-US" dirty="0" err="1"/>
              <a:t>to_bytes</a:t>
            </a:r>
            <a:r>
              <a:rPr lang="en-US" dirty="0"/>
              <a:t>']</a:t>
            </a:r>
          </a:p>
        </p:txBody>
      </p:sp>
      <p:sp>
        <p:nvSpPr>
          <p:cNvPr id="3" name="Rectangle 2">
            <a:extLst>
              <a:ext uri="{FF2B5EF4-FFF2-40B4-BE49-F238E27FC236}">
                <a16:creationId xmlns:a16="http://schemas.microsoft.com/office/drawing/2014/main" id="{8278FEB2-8BB6-5146-A535-AA93FD017A64}"/>
              </a:ext>
            </a:extLst>
          </p:cNvPr>
          <p:cNvSpPr/>
          <p:nvPr/>
        </p:nvSpPr>
        <p:spPr>
          <a:xfrm>
            <a:off x="1210963" y="123568"/>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Learning About Python Types and What they can do</a:t>
            </a:r>
          </a:p>
        </p:txBody>
      </p:sp>
      <p:sp>
        <p:nvSpPr>
          <p:cNvPr id="4" name="TextBox 3">
            <a:extLst>
              <a:ext uri="{FF2B5EF4-FFF2-40B4-BE49-F238E27FC236}">
                <a16:creationId xmlns:a16="http://schemas.microsoft.com/office/drawing/2014/main" id="{3FA43DB7-E987-244B-98E9-687AA8AEEEAB}"/>
              </a:ext>
            </a:extLst>
          </p:cNvPr>
          <p:cNvSpPr txBox="1"/>
          <p:nvPr/>
        </p:nvSpPr>
        <p:spPr>
          <a:xfrm>
            <a:off x="580769" y="5574604"/>
            <a:ext cx="3855308" cy="738664"/>
          </a:xfrm>
          <a:prstGeom prst="rect">
            <a:avLst/>
          </a:prstGeom>
          <a:noFill/>
          <a:ln>
            <a:solidFill>
              <a:srgbClr val="002060"/>
            </a:solidFill>
          </a:ln>
        </p:spPr>
        <p:txBody>
          <a:bodyPr wrap="square" rtlCol="0">
            <a:spAutoFit/>
          </a:bodyPr>
          <a:lstStyle/>
          <a:p>
            <a:r>
              <a:rPr lang="en-US" sz="1400" dirty="0"/>
              <a:t>NOTE:</a:t>
            </a:r>
          </a:p>
          <a:p>
            <a:pPr marL="285750" indent="-285750">
              <a:buFont typeface="Arial" panose="020B0604020202020204" pitchFamily="34" charset="0"/>
              <a:buChar char="•"/>
            </a:pPr>
            <a:r>
              <a:rPr lang="en-US" sz="1400" dirty="0"/>
              <a:t>An </a:t>
            </a:r>
            <a:r>
              <a:rPr lang="en-US" sz="1400" b="1" dirty="0">
                <a:solidFill>
                  <a:srgbClr val="C00000"/>
                </a:solidFill>
                <a:highlight>
                  <a:srgbClr val="FFFF00"/>
                </a:highlight>
              </a:rPr>
              <a:t>attribute </a:t>
            </a:r>
            <a:r>
              <a:rPr lang="en-US" sz="1400" dirty="0"/>
              <a:t>is something the object has</a:t>
            </a:r>
          </a:p>
          <a:p>
            <a:pPr marL="285750" indent="-285750">
              <a:buFont typeface="Arial" panose="020B0604020202020204" pitchFamily="34" charset="0"/>
              <a:buChar char="•"/>
            </a:pPr>
            <a:r>
              <a:rPr lang="en-US" sz="1400" dirty="0"/>
              <a:t>A </a:t>
            </a:r>
            <a:r>
              <a:rPr lang="en-US" sz="1400" b="1" dirty="0">
                <a:solidFill>
                  <a:srgbClr val="C00000"/>
                </a:solidFill>
                <a:highlight>
                  <a:srgbClr val="00FF00"/>
                </a:highlight>
              </a:rPr>
              <a:t>method</a:t>
            </a:r>
            <a:r>
              <a:rPr lang="en-US" sz="1400" dirty="0"/>
              <a:t> is something it does</a:t>
            </a:r>
          </a:p>
        </p:txBody>
      </p:sp>
      <p:pic>
        <p:nvPicPr>
          <p:cNvPr id="5" name="Picture 4">
            <a:extLst>
              <a:ext uri="{FF2B5EF4-FFF2-40B4-BE49-F238E27FC236}">
                <a16:creationId xmlns:a16="http://schemas.microsoft.com/office/drawing/2014/main" id="{2A9D11E5-24DA-C04D-BE8F-CC74BAE6FEBC}"/>
              </a:ext>
            </a:extLst>
          </p:cNvPr>
          <p:cNvPicPr>
            <a:picLocks noChangeAspect="1"/>
          </p:cNvPicPr>
          <p:nvPr/>
        </p:nvPicPr>
        <p:blipFill>
          <a:blip r:embed="rId2"/>
          <a:stretch>
            <a:fillRect/>
          </a:stretch>
        </p:blipFill>
        <p:spPr>
          <a:xfrm>
            <a:off x="9566532" y="1500326"/>
            <a:ext cx="2044700" cy="2197100"/>
          </a:xfrm>
          <a:prstGeom prst="rect">
            <a:avLst/>
          </a:prstGeom>
          <a:ln>
            <a:solidFill>
              <a:srgbClr val="002060"/>
            </a:solidFill>
          </a:ln>
        </p:spPr>
      </p:pic>
      <p:sp>
        <p:nvSpPr>
          <p:cNvPr id="6" name="Up Arrow 5">
            <a:extLst>
              <a:ext uri="{FF2B5EF4-FFF2-40B4-BE49-F238E27FC236}">
                <a16:creationId xmlns:a16="http://schemas.microsoft.com/office/drawing/2014/main" id="{93AD5285-0835-804B-8136-8B0DADBE1913}"/>
              </a:ext>
            </a:extLst>
          </p:cNvPr>
          <p:cNvSpPr/>
          <p:nvPr/>
        </p:nvSpPr>
        <p:spPr>
          <a:xfrm>
            <a:off x="10310855" y="3855307"/>
            <a:ext cx="556054" cy="8649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4BFB21-3572-E84B-915C-4207FD488C06}"/>
              </a:ext>
            </a:extLst>
          </p:cNvPr>
          <p:cNvSpPr txBox="1"/>
          <p:nvPr/>
        </p:nvSpPr>
        <p:spPr>
          <a:xfrm>
            <a:off x="9701255" y="4757509"/>
            <a:ext cx="1775253" cy="1200329"/>
          </a:xfrm>
          <a:prstGeom prst="rect">
            <a:avLst/>
          </a:prstGeom>
          <a:noFill/>
        </p:spPr>
        <p:txBody>
          <a:bodyPr wrap="square" rtlCol="0">
            <a:spAutoFit/>
          </a:bodyPr>
          <a:lstStyle/>
          <a:p>
            <a:r>
              <a:rPr lang="en-US" dirty="0">
                <a:effectLst>
                  <a:outerShdw blurRad="50800" dist="38100" dir="5400000" algn="t" rotWithShape="0">
                    <a:prstClr val="black">
                      <a:alpha val="40000"/>
                    </a:prstClr>
                  </a:outerShdw>
                </a:effectLst>
              </a:rPr>
              <a:t>Everything in Python belongs to a class</a:t>
            </a:r>
          </a:p>
        </p:txBody>
      </p:sp>
    </p:spTree>
    <p:extLst>
      <p:ext uri="{BB962C8B-B14F-4D97-AF65-F5344CB8AC3E}">
        <p14:creationId xmlns:p14="http://schemas.microsoft.com/office/powerpoint/2010/main" val="86586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435592" y="118075"/>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(1 of 7)</a:t>
            </a:r>
            <a:endParaRPr lang="en-US" sz="2800" b="0" i="0" dirty="0">
              <a:solidFill>
                <a:srgbClr val="121214"/>
              </a:solidFill>
              <a:effectLst/>
              <a:latin typeface="Verdana" panose="020B0604030504040204" pitchFamily="34" charset="0"/>
            </a:endParaRPr>
          </a:p>
        </p:txBody>
      </p:sp>
      <p:sp>
        <p:nvSpPr>
          <p:cNvPr id="4" name="TextBox 3">
            <a:extLst>
              <a:ext uri="{FF2B5EF4-FFF2-40B4-BE49-F238E27FC236}">
                <a16:creationId xmlns:a16="http://schemas.microsoft.com/office/drawing/2014/main" id="{CC966D9A-908F-7248-BFD4-B95E3EBE3CF8}"/>
              </a:ext>
            </a:extLst>
          </p:cNvPr>
          <p:cNvSpPr txBox="1"/>
          <p:nvPr/>
        </p:nvSpPr>
        <p:spPr>
          <a:xfrm>
            <a:off x="336793" y="2017332"/>
            <a:ext cx="6635578"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1 - </a:t>
            </a:r>
            <a:r>
              <a:rPr lang="en-US" sz="1400" b="1" dirty="0">
                <a:solidFill>
                  <a:srgbClr val="C00000"/>
                </a:solidFill>
                <a:latin typeface="Verdana" panose="020B0604030504040204" pitchFamily="34" charset="0"/>
              </a:rPr>
              <a:t>Arithmetic Operators- </a:t>
            </a:r>
            <a:r>
              <a:rPr lang="en-US" sz="1400" dirty="0">
                <a:solidFill>
                  <a:srgbClr val="121214"/>
                </a:solidFill>
                <a:latin typeface="Verdana" panose="020B0604030504040204" pitchFamily="34" charset="0"/>
              </a:rPr>
              <a:t>Used to Perform Common Math Operations</a:t>
            </a:r>
            <a:endParaRPr lang="en-US" sz="1400" dirty="0"/>
          </a:p>
        </p:txBody>
      </p:sp>
      <p:graphicFrame>
        <p:nvGraphicFramePr>
          <p:cNvPr id="6" name="Table 5">
            <a:extLst>
              <a:ext uri="{FF2B5EF4-FFF2-40B4-BE49-F238E27FC236}">
                <a16:creationId xmlns:a16="http://schemas.microsoft.com/office/drawing/2014/main" id="{9CC72A61-36C8-664D-9978-1C66AC249278}"/>
              </a:ext>
            </a:extLst>
          </p:cNvPr>
          <p:cNvGraphicFramePr>
            <a:graphicFrameLocks noGrp="1"/>
          </p:cNvGraphicFramePr>
          <p:nvPr>
            <p:extLst>
              <p:ext uri="{D42A27DB-BD31-4B8C-83A1-F6EECF244321}">
                <p14:modId xmlns:p14="http://schemas.microsoft.com/office/powerpoint/2010/main" val="4189968320"/>
              </p:ext>
            </p:extLst>
          </p:nvPr>
        </p:nvGraphicFramePr>
        <p:xfrm>
          <a:off x="336793" y="786427"/>
          <a:ext cx="4111639" cy="567690"/>
        </p:xfrm>
        <a:graphic>
          <a:graphicData uri="http://schemas.openxmlformats.org/drawingml/2006/table">
            <a:tbl>
              <a:tblPr>
                <a:tableStyleId>{5C22544A-7EE6-4342-B048-85BDC9FD1C3A}</a:tableStyleId>
              </a:tblPr>
              <a:tblGrid>
                <a:gridCol w="4111639">
                  <a:extLst>
                    <a:ext uri="{9D8B030D-6E8A-4147-A177-3AD203B41FA5}">
                      <a16:colId xmlns:a16="http://schemas.microsoft.com/office/drawing/2014/main" val="2640868943"/>
                    </a:ext>
                  </a:extLst>
                </a:gridCol>
              </a:tblGrid>
              <a:tr h="241300">
                <a:tc>
                  <a:txBody>
                    <a:bodyPr/>
                    <a:lstStyle/>
                    <a:p>
                      <a:endParaRPr lang="en-US"/>
                    </a:p>
                  </a:txBody>
                  <a:tcPr marL="9525" marR="9525" marT="9525" marB="0" anchor="b">
                    <a:solidFill>
                      <a:schemeClr val="bg1"/>
                    </a:solidFill>
                  </a:tcPr>
                </a:tc>
                <a:extLst>
                  <a:ext uri="{0D108BD9-81ED-4DB2-BD59-A6C34878D82A}">
                    <a16:rowId xmlns:a16="http://schemas.microsoft.com/office/drawing/2014/main" val="2744549952"/>
                  </a:ext>
                </a:extLst>
              </a:tr>
              <a:tr h="0">
                <a:tc>
                  <a:txBody>
                    <a:bodyPr/>
                    <a:lstStyle/>
                    <a:p>
                      <a:endParaRPr lang="en-US" dirty="0"/>
                    </a:p>
                  </a:txBody>
                  <a:tcPr marL="9525" marR="9525" marT="9525" marB="0" anchor="ctr">
                    <a:solidFill>
                      <a:schemeClr val="bg1"/>
                    </a:solidFill>
                  </a:tcPr>
                </a:tc>
                <a:extLst>
                  <a:ext uri="{0D108BD9-81ED-4DB2-BD59-A6C34878D82A}">
                    <a16:rowId xmlns:a16="http://schemas.microsoft.com/office/drawing/2014/main" val="1189329914"/>
                  </a:ext>
                </a:extLst>
              </a:tr>
            </a:tbl>
          </a:graphicData>
        </a:graphic>
      </p:graphicFrame>
      <p:pic>
        <p:nvPicPr>
          <p:cNvPr id="7" name="Picture 6">
            <a:extLst>
              <a:ext uri="{FF2B5EF4-FFF2-40B4-BE49-F238E27FC236}">
                <a16:creationId xmlns:a16="http://schemas.microsoft.com/office/drawing/2014/main" id="{D8E905DB-2516-FB4B-B55C-612894A1E19F}"/>
              </a:ext>
            </a:extLst>
          </p:cNvPr>
          <p:cNvPicPr>
            <a:picLocks noChangeAspect="1"/>
          </p:cNvPicPr>
          <p:nvPr/>
        </p:nvPicPr>
        <p:blipFill>
          <a:blip r:embed="rId2"/>
          <a:stretch>
            <a:fillRect/>
          </a:stretch>
        </p:blipFill>
        <p:spPr>
          <a:xfrm>
            <a:off x="8778562" y="156352"/>
            <a:ext cx="3076645" cy="2034353"/>
          </a:xfrm>
          <a:prstGeom prst="rect">
            <a:avLst/>
          </a:prstGeom>
          <a:ln>
            <a:solidFill>
              <a:srgbClr val="002060"/>
            </a:solidFill>
          </a:ln>
        </p:spPr>
      </p:pic>
      <p:sp>
        <p:nvSpPr>
          <p:cNvPr id="8" name="TextBox 7">
            <a:extLst>
              <a:ext uri="{FF2B5EF4-FFF2-40B4-BE49-F238E27FC236}">
                <a16:creationId xmlns:a16="http://schemas.microsoft.com/office/drawing/2014/main" id="{F9683A2C-F87B-6941-A4AA-DFFF12D3FAAF}"/>
              </a:ext>
            </a:extLst>
          </p:cNvPr>
          <p:cNvSpPr txBox="1"/>
          <p:nvPr/>
        </p:nvSpPr>
        <p:spPr>
          <a:xfrm>
            <a:off x="219809" y="658755"/>
            <a:ext cx="6984180" cy="1384995"/>
          </a:xfrm>
          <a:prstGeom prst="rect">
            <a:avLst/>
          </a:prstGeom>
          <a:noFill/>
        </p:spPr>
        <p:txBody>
          <a:bodyPr wrap="square" rtlCol="0">
            <a:spAutoFit/>
          </a:bodyPr>
          <a:lstStyle/>
          <a:p>
            <a:pPr fontAlgn="b"/>
            <a:endParaRPr lang="en-US" dirty="0"/>
          </a:p>
          <a:p>
            <a:pPr fontAlgn="t"/>
            <a:r>
              <a:rPr lang="en-US" sz="1600" b="1" dirty="0"/>
              <a:t>Operators</a:t>
            </a:r>
            <a:r>
              <a:rPr lang="en-US" sz="1600" dirty="0"/>
              <a:t> are used to perform operations on values. For instance the "+" operator may be used to add 2 integers as follows:</a:t>
            </a:r>
          </a:p>
          <a:p>
            <a:pPr fontAlgn="t"/>
            <a:r>
              <a:rPr lang="en-US" sz="1600" b="1" dirty="0">
                <a:solidFill>
                  <a:srgbClr val="0432FF"/>
                </a:solidFill>
              </a:rPr>
              <a:t> 2 + 4 = 6</a:t>
            </a:r>
          </a:p>
          <a:p>
            <a:endParaRPr lang="en-US" dirty="0"/>
          </a:p>
        </p:txBody>
      </p:sp>
      <p:pic>
        <p:nvPicPr>
          <p:cNvPr id="9" name="Picture 8">
            <a:extLst>
              <a:ext uri="{FF2B5EF4-FFF2-40B4-BE49-F238E27FC236}">
                <a16:creationId xmlns:a16="http://schemas.microsoft.com/office/drawing/2014/main" id="{BD843F57-8A38-CB45-BDE4-27A3C440B605}"/>
              </a:ext>
            </a:extLst>
          </p:cNvPr>
          <p:cNvPicPr>
            <a:picLocks noChangeAspect="1"/>
          </p:cNvPicPr>
          <p:nvPr/>
        </p:nvPicPr>
        <p:blipFill>
          <a:blip r:embed="rId3"/>
          <a:stretch>
            <a:fillRect/>
          </a:stretch>
        </p:blipFill>
        <p:spPr>
          <a:xfrm>
            <a:off x="336793" y="2460743"/>
            <a:ext cx="10225559" cy="3738502"/>
          </a:xfrm>
          <a:prstGeom prst="rect">
            <a:avLst/>
          </a:prstGeom>
          <a:ln>
            <a:solidFill>
              <a:srgbClr val="002060"/>
            </a:solidFill>
          </a:ln>
        </p:spPr>
      </p:pic>
    </p:spTree>
    <p:extLst>
      <p:ext uri="{BB962C8B-B14F-4D97-AF65-F5344CB8AC3E}">
        <p14:creationId xmlns:p14="http://schemas.microsoft.com/office/powerpoint/2010/main" val="334405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35182"/>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(2 of 7)</a:t>
            </a:r>
            <a:endParaRPr lang="en-US" sz="2800" b="0" i="0" dirty="0">
              <a:solidFill>
                <a:srgbClr val="121214"/>
              </a:solidFill>
              <a:effectLst/>
              <a:latin typeface="Verdana" panose="020B0604030504040204" pitchFamily="34" charset="0"/>
            </a:endParaRPr>
          </a:p>
        </p:txBody>
      </p:sp>
      <p:sp>
        <p:nvSpPr>
          <p:cNvPr id="6" name="TextBox 5">
            <a:extLst>
              <a:ext uri="{FF2B5EF4-FFF2-40B4-BE49-F238E27FC236}">
                <a16:creationId xmlns:a16="http://schemas.microsoft.com/office/drawing/2014/main" id="{72A0EDCB-B534-3249-9BBA-D2AB77DC6CBE}"/>
              </a:ext>
            </a:extLst>
          </p:cNvPr>
          <p:cNvSpPr txBox="1"/>
          <p:nvPr/>
        </p:nvSpPr>
        <p:spPr>
          <a:xfrm>
            <a:off x="243520" y="488038"/>
            <a:ext cx="9357680"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2- </a:t>
            </a:r>
            <a:r>
              <a:rPr lang="en-US" sz="1400" b="1" dirty="0">
                <a:solidFill>
                  <a:srgbClr val="C00000"/>
                </a:solidFill>
                <a:latin typeface="Verdana" panose="020B0604030504040204" pitchFamily="34" charset="0"/>
              </a:rPr>
              <a:t>Assignment Operators </a:t>
            </a:r>
            <a:r>
              <a:rPr lang="en-US" sz="1400" dirty="0">
                <a:solidFill>
                  <a:srgbClr val="121214"/>
                </a:solidFill>
                <a:latin typeface="Verdana" panose="020B0604030504040204" pitchFamily="34" charset="0"/>
              </a:rPr>
              <a:t>are used to assign values to variables ( </a:t>
            </a:r>
            <a:r>
              <a:rPr lang="en-US" sz="1400" b="1" i="1" dirty="0">
                <a:solidFill>
                  <a:srgbClr val="C00000"/>
                </a:solidFill>
                <a:latin typeface="Verdana" panose="020B0604030504040204" pitchFamily="34" charset="0"/>
              </a:rPr>
              <a:t>page 1 of 2</a:t>
            </a:r>
            <a:r>
              <a:rPr lang="en-US" sz="1400" dirty="0">
                <a:solidFill>
                  <a:srgbClr val="121214"/>
                </a:solidFill>
                <a:latin typeface="Verdana" panose="020B0604030504040204" pitchFamily="34" charset="0"/>
              </a:rPr>
              <a:t>)</a:t>
            </a:r>
            <a:endParaRPr lang="en-US" sz="1400" dirty="0"/>
          </a:p>
        </p:txBody>
      </p:sp>
      <p:pic>
        <p:nvPicPr>
          <p:cNvPr id="11" name="Picture 10">
            <a:extLst>
              <a:ext uri="{FF2B5EF4-FFF2-40B4-BE49-F238E27FC236}">
                <a16:creationId xmlns:a16="http://schemas.microsoft.com/office/drawing/2014/main" id="{FBE8A384-0A31-2A40-934C-C2B01EB7F12F}"/>
              </a:ext>
            </a:extLst>
          </p:cNvPr>
          <p:cNvPicPr>
            <a:picLocks noChangeAspect="1"/>
          </p:cNvPicPr>
          <p:nvPr/>
        </p:nvPicPr>
        <p:blipFill>
          <a:blip r:embed="rId2"/>
          <a:stretch>
            <a:fillRect/>
          </a:stretch>
        </p:blipFill>
        <p:spPr>
          <a:xfrm>
            <a:off x="1412472" y="892551"/>
            <a:ext cx="8458010" cy="5985184"/>
          </a:xfrm>
          <a:prstGeom prst="rect">
            <a:avLst/>
          </a:prstGeom>
          <a:ln>
            <a:solidFill>
              <a:srgbClr val="002060"/>
            </a:solidFill>
          </a:ln>
        </p:spPr>
      </p:pic>
    </p:spTree>
    <p:extLst>
      <p:ext uri="{BB962C8B-B14F-4D97-AF65-F5344CB8AC3E}">
        <p14:creationId xmlns:p14="http://schemas.microsoft.com/office/powerpoint/2010/main" val="182569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(3 of 7)</a:t>
            </a:r>
            <a:endParaRPr lang="en-US" sz="2800" b="0" i="0" dirty="0">
              <a:solidFill>
                <a:srgbClr val="121214"/>
              </a:solidFill>
              <a:effectLst/>
              <a:latin typeface="Verdana" panose="020B0604030504040204" pitchFamily="34" charset="0"/>
            </a:endParaRPr>
          </a:p>
        </p:txBody>
      </p:sp>
      <p:sp>
        <p:nvSpPr>
          <p:cNvPr id="7" name="TextBox 6">
            <a:extLst>
              <a:ext uri="{FF2B5EF4-FFF2-40B4-BE49-F238E27FC236}">
                <a16:creationId xmlns:a16="http://schemas.microsoft.com/office/drawing/2014/main" id="{DBB7AB7C-132C-7D45-A88B-07B8D55EA665}"/>
              </a:ext>
            </a:extLst>
          </p:cNvPr>
          <p:cNvSpPr txBox="1"/>
          <p:nvPr/>
        </p:nvSpPr>
        <p:spPr>
          <a:xfrm>
            <a:off x="206449" y="523220"/>
            <a:ext cx="10482145"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2- </a:t>
            </a:r>
            <a:r>
              <a:rPr lang="en-US" sz="1400" b="1" dirty="0">
                <a:solidFill>
                  <a:srgbClr val="C00000"/>
                </a:solidFill>
                <a:latin typeface="Verdana" panose="020B0604030504040204" pitchFamily="34" charset="0"/>
              </a:rPr>
              <a:t>Assignment Operators </a:t>
            </a:r>
            <a:r>
              <a:rPr lang="en-US" sz="1400" dirty="0">
                <a:solidFill>
                  <a:srgbClr val="121214"/>
                </a:solidFill>
                <a:latin typeface="Verdana" panose="020B0604030504040204" pitchFamily="34" charset="0"/>
              </a:rPr>
              <a:t>are used to assign values to variables ( </a:t>
            </a:r>
            <a:r>
              <a:rPr lang="en-US" sz="1400" b="1" dirty="0">
                <a:solidFill>
                  <a:srgbClr val="C00000"/>
                </a:solidFill>
                <a:latin typeface="Verdana" panose="020B0604030504040204" pitchFamily="34" charset="0"/>
              </a:rPr>
              <a:t>page 2 of 2</a:t>
            </a:r>
            <a:r>
              <a:rPr lang="en-US" sz="1400" dirty="0">
                <a:solidFill>
                  <a:srgbClr val="121214"/>
                </a:solidFill>
                <a:latin typeface="Verdana" panose="020B0604030504040204" pitchFamily="34" charset="0"/>
              </a:rPr>
              <a:t>)</a:t>
            </a:r>
            <a:endParaRPr lang="en-US" sz="1400" dirty="0"/>
          </a:p>
        </p:txBody>
      </p:sp>
      <p:pic>
        <p:nvPicPr>
          <p:cNvPr id="8" name="Picture 7">
            <a:extLst>
              <a:ext uri="{FF2B5EF4-FFF2-40B4-BE49-F238E27FC236}">
                <a16:creationId xmlns:a16="http://schemas.microsoft.com/office/drawing/2014/main" id="{A756569B-971A-F044-955A-276ECD404CAD}"/>
              </a:ext>
            </a:extLst>
          </p:cNvPr>
          <p:cNvPicPr>
            <a:picLocks noChangeAspect="1"/>
          </p:cNvPicPr>
          <p:nvPr/>
        </p:nvPicPr>
        <p:blipFill>
          <a:blip r:embed="rId2"/>
          <a:stretch>
            <a:fillRect/>
          </a:stretch>
        </p:blipFill>
        <p:spPr>
          <a:xfrm>
            <a:off x="1617086" y="983314"/>
            <a:ext cx="8295917" cy="5857303"/>
          </a:xfrm>
          <a:prstGeom prst="rect">
            <a:avLst/>
          </a:prstGeom>
          <a:ln>
            <a:solidFill>
              <a:srgbClr val="002060"/>
            </a:solidFill>
          </a:ln>
        </p:spPr>
      </p:pic>
    </p:spTree>
    <p:extLst>
      <p:ext uri="{BB962C8B-B14F-4D97-AF65-F5344CB8AC3E}">
        <p14:creationId xmlns:p14="http://schemas.microsoft.com/office/powerpoint/2010/main" val="143686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(4 of 7)</a:t>
            </a:r>
            <a:endParaRPr lang="en-US" sz="2800" b="0" i="0" dirty="0">
              <a:solidFill>
                <a:srgbClr val="121214"/>
              </a:solidFill>
              <a:effectLst/>
              <a:latin typeface="Verdana" panose="020B0604030504040204" pitchFamily="34" charset="0"/>
            </a:endParaRPr>
          </a:p>
        </p:txBody>
      </p:sp>
      <p:sp>
        <p:nvSpPr>
          <p:cNvPr id="7" name="TextBox 6">
            <a:extLst>
              <a:ext uri="{FF2B5EF4-FFF2-40B4-BE49-F238E27FC236}">
                <a16:creationId xmlns:a16="http://schemas.microsoft.com/office/drawing/2014/main" id="{DBB7AB7C-132C-7D45-A88B-07B8D55EA665}"/>
              </a:ext>
            </a:extLst>
          </p:cNvPr>
          <p:cNvSpPr txBox="1"/>
          <p:nvPr/>
        </p:nvSpPr>
        <p:spPr>
          <a:xfrm>
            <a:off x="206449" y="523220"/>
            <a:ext cx="10482145"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3- </a:t>
            </a:r>
            <a:r>
              <a:rPr lang="en-US" sz="1400" b="1" dirty="0">
                <a:solidFill>
                  <a:srgbClr val="C00000"/>
                </a:solidFill>
                <a:latin typeface="Verdana" panose="020B0604030504040204" pitchFamily="34" charset="0"/>
              </a:rPr>
              <a:t>Comparison</a:t>
            </a:r>
            <a:r>
              <a:rPr lang="en-US" sz="1400" dirty="0">
                <a:solidFill>
                  <a:srgbClr val="121214"/>
                </a:solidFill>
                <a:latin typeface="Verdana" panose="020B0604030504040204" pitchFamily="34" charset="0"/>
              </a:rPr>
              <a:t> </a:t>
            </a:r>
            <a:r>
              <a:rPr lang="en-US" sz="1400" b="1" dirty="0">
                <a:solidFill>
                  <a:srgbClr val="C00000"/>
                </a:solidFill>
                <a:latin typeface="Verdana" panose="020B0604030504040204" pitchFamily="34" charset="0"/>
              </a:rPr>
              <a:t>Operators </a:t>
            </a:r>
            <a:r>
              <a:rPr lang="en-US" sz="1400" dirty="0">
                <a:solidFill>
                  <a:srgbClr val="121214"/>
                </a:solidFill>
                <a:latin typeface="Verdana" panose="020B0604030504040204" pitchFamily="34" charset="0"/>
              </a:rPr>
              <a:t>are used to compare two values</a:t>
            </a:r>
            <a:endParaRPr lang="en-US" sz="1400" dirty="0"/>
          </a:p>
        </p:txBody>
      </p:sp>
      <p:pic>
        <p:nvPicPr>
          <p:cNvPr id="3" name="Picture 2">
            <a:extLst>
              <a:ext uri="{FF2B5EF4-FFF2-40B4-BE49-F238E27FC236}">
                <a16:creationId xmlns:a16="http://schemas.microsoft.com/office/drawing/2014/main" id="{F906D70A-E8EF-3545-A2D2-DE258F7784D3}"/>
              </a:ext>
            </a:extLst>
          </p:cNvPr>
          <p:cNvPicPr>
            <a:picLocks noChangeAspect="1"/>
          </p:cNvPicPr>
          <p:nvPr/>
        </p:nvPicPr>
        <p:blipFill>
          <a:blip r:embed="rId2"/>
          <a:stretch>
            <a:fillRect/>
          </a:stretch>
        </p:blipFill>
        <p:spPr>
          <a:xfrm>
            <a:off x="2155954" y="1046440"/>
            <a:ext cx="7608243" cy="5624373"/>
          </a:xfrm>
          <a:prstGeom prst="rect">
            <a:avLst/>
          </a:prstGeom>
          <a:ln>
            <a:solidFill>
              <a:srgbClr val="002060"/>
            </a:solidFill>
          </a:ln>
        </p:spPr>
      </p:pic>
    </p:spTree>
    <p:extLst>
      <p:ext uri="{BB962C8B-B14F-4D97-AF65-F5344CB8AC3E}">
        <p14:creationId xmlns:p14="http://schemas.microsoft.com/office/powerpoint/2010/main" val="294202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(5 of 7)</a:t>
            </a:r>
            <a:endParaRPr lang="en-US" sz="2800" b="0" i="0" dirty="0">
              <a:solidFill>
                <a:srgbClr val="121214"/>
              </a:solidFill>
              <a:effectLst/>
              <a:latin typeface="Verdana" panose="020B0604030504040204" pitchFamily="34" charset="0"/>
            </a:endParaRPr>
          </a:p>
        </p:txBody>
      </p:sp>
      <p:sp>
        <p:nvSpPr>
          <p:cNvPr id="7" name="TextBox 6">
            <a:extLst>
              <a:ext uri="{FF2B5EF4-FFF2-40B4-BE49-F238E27FC236}">
                <a16:creationId xmlns:a16="http://schemas.microsoft.com/office/drawing/2014/main" id="{DBB7AB7C-132C-7D45-A88B-07B8D55EA665}"/>
              </a:ext>
            </a:extLst>
          </p:cNvPr>
          <p:cNvSpPr txBox="1"/>
          <p:nvPr/>
        </p:nvSpPr>
        <p:spPr>
          <a:xfrm>
            <a:off x="206449" y="523220"/>
            <a:ext cx="10482145"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4- </a:t>
            </a:r>
            <a:r>
              <a:rPr lang="en-US" sz="1400" b="1" dirty="0">
                <a:solidFill>
                  <a:srgbClr val="C00000"/>
                </a:solidFill>
                <a:latin typeface="Verdana" panose="020B0604030504040204" pitchFamily="34" charset="0"/>
              </a:rPr>
              <a:t>Logical Operators </a:t>
            </a:r>
            <a:r>
              <a:rPr lang="en-US" sz="1400" dirty="0">
                <a:solidFill>
                  <a:srgbClr val="121214"/>
                </a:solidFill>
                <a:latin typeface="Verdana" panose="020B0604030504040204" pitchFamily="34" charset="0"/>
              </a:rPr>
              <a:t>are used to combine statements</a:t>
            </a:r>
            <a:endParaRPr lang="en-US" sz="1400" dirty="0"/>
          </a:p>
        </p:txBody>
      </p:sp>
      <p:pic>
        <p:nvPicPr>
          <p:cNvPr id="4" name="Picture 3">
            <a:extLst>
              <a:ext uri="{FF2B5EF4-FFF2-40B4-BE49-F238E27FC236}">
                <a16:creationId xmlns:a16="http://schemas.microsoft.com/office/drawing/2014/main" id="{92DAF155-B7F8-FE4D-BA96-03D128CD35BD}"/>
              </a:ext>
            </a:extLst>
          </p:cNvPr>
          <p:cNvPicPr>
            <a:picLocks noChangeAspect="1"/>
          </p:cNvPicPr>
          <p:nvPr/>
        </p:nvPicPr>
        <p:blipFill>
          <a:blip r:embed="rId2"/>
          <a:stretch>
            <a:fillRect/>
          </a:stretch>
        </p:blipFill>
        <p:spPr>
          <a:xfrm>
            <a:off x="370702" y="1354217"/>
            <a:ext cx="11240530" cy="3294638"/>
          </a:xfrm>
          <a:prstGeom prst="rect">
            <a:avLst/>
          </a:prstGeom>
          <a:ln>
            <a:solidFill>
              <a:srgbClr val="002060"/>
            </a:solidFill>
          </a:ln>
        </p:spPr>
      </p:pic>
    </p:spTree>
    <p:extLst>
      <p:ext uri="{BB962C8B-B14F-4D97-AF65-F5344CB8AC3E}">
        <p14:creationId xmlns:p14="http://schemas.microsoft.com/office/powerpoint/2010/main" val="486536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(6 of 7)</a:t>
            </a:r>
            <a:endParaRPr lang="en-US" sz="2800" b="0" i="0" dirty="0">
              <a:solidFill>
                <a:srgbClr val="121214"/>
              </a:solidFill>
              <a:effectLst/>
              <a:latin typeface="Verdana" panose="020B0604030504040204" pitchFamily="34" charset="0"/>
            </a:endParaRPr>
          </a:p>
        </p:txBody>
      </p:sp>
      <p:sp>
        <p:nvSpPr>
          <p:cNvPr id="7" name="TextBox 6">
            <a:extLst>
              <a:ext uri="{FF2B5EF4-FFF2-40B4-BE49-F238E27FC236}">
                <a16:creationId xmlns:a16="http://schemas.microsoft.com/office/drawing/2014/main" id="{DBB7AB7C-132C-7D45-A88B-07B8D55EA665}"/>
              </a:ext>
            </a:extLst>
          </p:cNvPr>
          <p:cNvSpPr txBox="1"/>
          <p:nvPr/>
        </p:nvSpPr>
        <p:spPr>
          <a:xfrm>
            <a:off x="206449" y="523220"/>
            <a:ext cx="10482145"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5- </a:t>
            </a:r>
            <a:r>
              <a:rPr lang="en-US" sz="1400" b="1" dirty="0">
                <a:solidFill>
                  <a:srgbClr val="C00000"/>
                </a:solidFill>
                <a:latin typeface="Verdana" panose="020B0604030504040204" pitchFamily="34" charset="0"/>
              </a:rPr>
              <a:t>Identify Operators </a:t>
            </a:r>
            <a:r>
              <a:rPr lang="en-US" sz="1400" dirty="0">
                <a:solidFill>
                  <a:srgbClr val="121214"/>
                </a:solidFill>
                <a:latin typeface="Verdana" panose="020B0604030504040204" pitchFamily="34" charset="0"/>
              </a:rPr>
              <a:t>are used to combine statements</a:t>
            </a:r>
            <a:endParaRPr lang="en-US" sz="1400" dirty="0"/>
          </a:p>
        </p:txBody>
      </p:sp>
      <p:pic>
        <p:nvPicPr>
          <p:cNvPr id="5" name="Picture 4">
            <a:extLst>
              <a:ext uri="{FF2B5EF4-FFF2-40B4-BE49-F238E27FC236}">
                <a16:creationId xmlns:a16="http://schemas.microsoft.com/office/drawing/2014/main" id="{47C130B5-3C86-DA4C-B204-B342EBEC2D14}"/>
              </a:ext>
            </a:extLst>
          </p:cNvPr>
          <p:cNvPicPr>
            <a:picLocks noChangeAspect="1"/>
          </p:cNvPicPr>
          <p:nvPr/>
        </p:nvPicPr>
        <p:blipFill>
          <a:blip r:embed="rId2"/>
          <a:stretch>
            <a:fillRect/>
          </a:stretch>
        </p:blipFill>
        <p:spPr>
          <a:xfrm>
            <a:off x="481913" y="1568465"/>
            <a:ext cx="10882184" cy="2010718"/>
          </a:xfrm>
          <a:prstGeom prst="rect">
            <a:avLst/>
          </a:prstGeom>
          <a:ln>
            <a:solidFill>
              <a:srgbClr val="002060"/>
            </a:solidFill>
          </a:ln>
        </p:spPr>
      </p:pic>
    </p:spTree>
    <p:extLst>
      <p:ext uri="{BB962C8B-B14F-4D97-AF65-F5344CB8AC3E}">
        <p14:creationId xmlns:p14="http://schemas.microsoft.com/office/powerpoint/2010/main" val="275086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8EFCCC-0587-0F4E-BB08-12498F24BBA3}"/>
              </a:ext>
            </a:extLst>
          </p:cNvPr>
          <p:cNvSpPr/>
          <p:nvPr/>
        </p:nvSpPr>
        <p:spPr>
          <a:xfrm>
            <a:off x="392349" y="451477"/>
            <a:ext cx="11297143" cy="369332"/>
          </a:xfrm>
          <a:prstGeom prst="rect">
            <a:avLst/>
          </a:prstGeom>
        </p:spPr>
        <p:txBody>
          <a:bodyPr wrap="square">
            <a:spAutoFit/>
          </a:bodyPr>
          <a:lstStyle/>
          <a:p>
            <a:r>
              <a:rPr lang="en-US" dirty="0">
                <a:solidFill>
                  <a:srgbClr val="C00000"/>
                </a:solidFill>
                <a:latin typeface="Lucida Grande" panose="020B0600040502020204" pitchFamily="34" charset="0"/>
              </a:rPr>
              <a:t>Answer: </a:t>
            </a:r>
            <a:r>
              <a:rPr lang="en-US" dirty="0">
                <a:solidFill>
                  <a:srgbClr val="222222"/>
                </a:solidFill>
                <a:latin typeface="Lucida Grande" panose="020B0600040502020204" pitchFamily="34" charset="0"/>
              </a:rPr>
              <a:t>Python is an </a:t>
            </a:r>
            <a:r>
              <a:rPr lang="en-US" b="1" i="1" dirty="0">
                <a:solidFill>
                  <a:srgbClr val="0432FF"/>
                </a:solidFill>
                <a:latin typeface="Lucida Grande" panose="020B0600040502020204" pitchFamily="34" charset="0"/>
              </a:rPr>
              <a:t>interpreted</a:t>
            </a:r>
            <a:r>
              <a:rPr lang="en-US" dirty="0">
                <a:solidFill>
                  <a:srgbClr val="222222"/>
                </a:solidFill>
                <a:latin typeface="Lucida Grande" panose="020B0600040502020204" pitchFamily="34" charset="0"/>
              </a:rPr>
              <a:t>, </a:t>
            </a:r>
            <a:r>
              <a:rPr lang="en-US" b="1" i="1" dirty="0">
                <a:solidFill>
                  <a:srgbClr val="0432FF"/>
                </a:solidFill>
                <a:latin typeface="Lucida Grande" panose="020B0600040502020204" pitchFamily="34" charset="0"/>
              </a:rPr>
              <a:t>interactive</a:t>
            </a:r>
            <a:r>
              <a:rPr lang="en-US" dirty="0">
                <a:solidFill>
                  <a:srgbClr val="222222"/>
                </a:solidFill>
                <a:latin typeface="Lucida Grande" panose="020B0600040502020204" pitchFamily="34" charset="0"/>
              </a:rPr>
              <a:t>, </a:t>
            </a:r>
            <a:r>
              <a:rPr lang="en-US" b="1" i="1" dirty="0">
                <a:solidFill>
                  <a:srgbClr val="0432FF"/>
                </a:solidFill>
                <a:latin typeface="Lucida Grande" panose="020B0600040502020204" pitchFamily="34" charset="0"/>
              </a:rPr>
              <a:t>object-oriented</a:t>
            </a:r>
            <a:r>
              <a:rPr lang="en-US" dirty="0">
                <a:solidFill>
                  <a:srgbClr val="222222"/>
                </a:solidFill>
                <a:latin typeface="Lucida Grande" panose="020B0600040502020204" pitchFamily="34" charset="0"/>
              </a:rPr>
              <a:t> programming language.</a:t>
            </a:r>
            <a:endParaRPr lang="en-US" dirty="0"/>
          </a:p>
        </p:txBody>
      </p:sp>
      <p:sp>
        <p:nvSpPr>
          <p:cNvPr id="5" name="Rectangle 4">
            <a:extLst>
              <a:ext uri="{FF2B5EF4-FFF2-40B4-BE49-F238E27FC236}">
                <a16:creationId xmlns:a16="http://schemas.microsoft.com/office/drawing/2014/main" id="{EDB8E2CE-4042-9C4A-BE2A-634B87FF3227}"/>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What is Python?</a:t>
            </a:r>
            <a:endParaRPr lang="en-US" sz="2800" dirty="0"/>
          </a:p>
        </p:txBody>
      </p:sp>
      <p:sp>
        <p:nvSpPr>
          <p:cNvPr id="6" name="Rectangle 5">
            <a:extLst>
              <a:ext uri="{FF2B5EF4-FFF2-40B4-BE49-F238E27FC236}">
                <a16:creationId xmlns:a16="http://schemas.microsoft.com/office/drawing/2014/main" id="{361EE5B1-AD90-2749-9443-BFD364F5A3AE}"/>
              </a:ext>
            </a:extLst>
          </p:cNvPr>
          <p:cNvSpPr/>
          <p:nvPr/>
        </p:nvSpPr>
        <p:spPr>
          <a:xfrm>
            <a:off x="392349" y="820809"/>
            <a:ext cx="9533107" cy="6340197"/>
          </a:xfrm>
          <a:prstGeom prst="rect">
            <a:avLst/>
          </a:prstGeom>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rPr>
              <a:t>An </a:t>
            </a:r>
            <a:r>
              <a:rPr lang="en-US" sz="1400" b="1" dirty="0">
                <a:latin typeface="Arial" panose="020B0604020202020204" pitchFamily="34" charset="0"/>
              </a:rPr>
              <a:t>interpreted language</a:t>
            </a:r>
            <a:r>
              <a:rPr lang="en-US" sz="1400" dirty="0">
                <a:latin typeface="Arial" panose="020B0604020202020204" pitchFamily="34" charset="0"/>
              </a:rPr>
              <a:t> is a type of programming language for which most of its implementations execute instructions directly and freely, without previously compiling a program into machine-language instructions. </a:t>
            </a:r>
          </a:p>
          <a:p>
            <a:pPr marL="742950" lvl="1" indent="-285750">
              <a:buFont typeface="Arial" panose="020B0604020202020204" pitchFamily="34" charset="0"/>
              <a:buChar char="•"/>
            </a:pPr>
            <a:r>
              <a:rPr lang="en-US" sz="1400" dirty="0">
                <a:latin typeface="Arial" panose="020B0604020202020204" pitchFamily="34" charset="0"/>
              </a:rPr>
              <a:t>The interpreter executes the program directly, translating each statement into a sequence of one or more subroutines, and then into another language (often machine code).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Interactive Programming – </a:t>
            </a:r>
            <a:r>
              <a:rPr lang="en-US" sz="1400" dirty="0">
                <a:latin typeface="Arial" panose="020B0604020202020204" pitchFamily="34" charset="0"/>
                <a:cs typeface="Arial" panose="020B0604020202020204" pitchFamily="34" charset="0"/>
              </a:rPr>
              <a:t>Interactive programming, also known as live coding, refers to any computer programming language that allows the creator to make changes to the program while it is already running. This type of interactive programming is in contrast to another programming process known as batch processing.</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Another use for interactive programming is to allow input from the user in what is called an interactive application. </a:t>
            </a:r>
            <a:endParaRPr lang="en-US" sz="1400" dirty="0">
              <a:latin typeface="Arial" panose="020B0604020202020204" pitchFamily="34" charset="0"/>
            </a:endParaRP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Synonyms: on-the-fly-programming, just in time programming, conversational programming coding with with immediate feedback</a:t>
            </a:r>
          </a:p>
          <a:p>
            <a:pPr marL="285750" indent="-285750" fontAlgn="base">
              <a:buFont typeface="Arial" panose="020B0604020202020204" pitchFamily="34" charset="0"/>
              <a:buChar char="•"/>
            </a:pPr>
            <a:r>
              <a:rPr lang="en-US" sz="1400" b="1" i="1" dirty="0">
                <a:latin typeface="Arial" panose="020B0604020202020204" pitchFamily="34" charset="0"/>
                <a:cs typeface="Arial" panose="020B0604020202020204" pitchFamily="34" charset="0"/>
              </a:rPr>
              <a:t>Object-oriented programming</a:t>
            </a:r>
            <a:r>
              <a:rPr lang="en-US" sz="1400" b="1" dirty="0">
                <a:latin typeface="Arial" panose="020B0604020202020204" pitchFamily="34" charset="0"/>
                <a:cs typeface="Arial" panose="020B0604020202020204" pitchFamily="34" charset="0"/>
              </a:rPr>
              <a:t> (OOP) </a:t>
            </a:r>
            <a:r>
              <a:rPr lang="en-US" sz="1400" dirty="0">
                <a:latin typeface="Arial" panose="020B0604020202020204" pitchFamily="34" charset="0"/>
                <a:cs typeface="Arial" panose="020B0604020202020204" pitchFamily="34" charset="0"/>
              </a:rPr>
              <a:t>refers to a type of computer programming in which both data types of a data structure, and also types of operations (functions) that can be applied to the data structure are defined. This data structure becomes an object that includes both data and functions. Also, relationships between one object and another may be established.  For example, how the object behaves (what it does) can inherited from another object.  </a:t>
            </a:r>
            <a:r>
              <a:rPr lang="en-US" sz="1400" i="1" dirty="0">
                <a:latin typeface="Arial" panose="020B0604020202020204" pitchFamily="34" charset="0"/>
                <a:cs typeface="Arial" panose="020B0604020202020204" pitchFamily="34" charset="0"/>
              </a:rPr>
              <a:t>Data structure </a:t>
            </a:r>
            <a:r>
              <a:rPr lang="en-US" sz="1400" dirty="0">
                <a:latin typeface="Arial" panose="020B0604020202020204" pitchFamily="34" charset="0"/>
                <a:cs typeface="Arial" panose="020B0604020202020204" pitchFamily="34" charset="0"/>
              </a:rPr>
              <a:t>refers to a way of organizing related pieces of information.  For instances in files or a list or a table. These structures permit certain operations on data.</a:t>
            </a:r>
          </a:p>
          <a:p>
            <a:pPr fontAlgn="base"/>
            <a:endParaRPr lang="en-US" sz="1400" u="sng" dirty="0">
              <a:latin typeface="Arial" panose="020B0604020202020204" pitchFamily="34" charset="0"/>
              <a:cs typeface="Arial" panose="020B0604020202020204" pitchFamily="34" charset="0"/>
            </a:endParaRPr>
          </a:p>
          <a:p>
            <a:pPr fontAlgn="base"/>
            <a:r>
              <a:rPr lang="en-US" sz="1400" u="sng" dirty="0">
                <a:latin typeface="Arial" panose="020B0604020202020204" pitchFamily="34" charset="0"/>
                <a:cs typeface="Arial" panose="020B0604020202020204" pitchFamily="34" charset="0"/>
              </a:rPr>
              <a:t>Other useful facts about Python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Also, Python is portable: it runs on many Unix variants, on the Mac OS, and on Windows 2000 and later.</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Python is a high-level general-purpose programming language that can be applied to many different classes of problems.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All data in a Python program is represented by </a:t>
            </a:r>
            <a:r>
              <a:rPr lang="en-US" sz="1400" b="1" dirty="0">
                <a:latin typeface="Arial" panose="020B0604020202020204" pitchFamily="34" charset="0"/>
                <a:cs typeface="Arial" panose="020B0604020202020204" pitchFamily="34" charset="0"/>
              </a:rPr>
              <a:t>objects </a:t>
            </a:r>
            <a:r>
              <a:rPr lang="en-US" sz="1400" dirty="0">
                <a:latin typeface="Arial" panose="020B0604020202020204" pitchFamily="34" charset="0"/>
                <a:cs typeface="Arial" panose="020B0604020202020204" pitchFamily="34" charset="0"/>
              </a:rPr>
              <a:t>or by relations between objects.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Every object has an identity, a type and a value. </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 object’s </a:t>
            </a:r>
            <a:r>
              <a:rPr lang="en-US" sz="1400" i="1" dirty="0">
                <a:latin typeface="Arial" panose="020B0604020202020204" pitchFamily="34" charset="0"/>
                <a:cs typeface="Arial" panose="020B0604020202020204" pitchFamily="34" charset="0"/>
              </a:rPr>
              <a:t>identity</a:t>
            </a:r>
            <a:r>
              <a:rPr lang="en-US" sz="1400" dirty="0">
                <a:latin typeface="Arial" panose="020B0604020202020204" pitchFamily="34" charset="0"/>
                <a:cs typeface="Arial" panose="020B0604020202020204" pitchFamily="34" charset="0"/>
              </a:rPr>
              <a:t> never changes once it has been created; you may think of it as the object’s address in memory.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 object’s type determines the operations that the object supports (e.g., “does it have a length?”) and also defines the possible values for objects of that type</a:t>
            </a:r>
          </a:p>
          <a:p>
            <a:pPr lvl="1"/>
            <a:endParaRPr lang="en-US" sz="1400" dirty="0"/>
          </a:p>
        </p:txBody>
      </p:sp>
    </p:spTree>
    <p:extLst>
      <p:ext uri="{BB962C8B-B14F-4D97-AF65-F5344CB8AC3E}">
        <p14:creationId xmlns:p14="http://schemas.microsoft.com/office/powerpoint/2010/main" val="3635824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4831900"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(7 of 7)</a:t>
            </a:r>
            <a:endParaRPr lang="en-US" sz="2800" b="0" i="0" dirty="0">
              <a:solidFill>
                <a:srgbClr val="121214"/>
              </a:solidFill>
              <a:effectLst/>
              <a:latin typeface="Verdana" panose="020B0604030504040204" pitchFamily="34" charset="0"/>
            </a:endParaRPr>
          </a:p>
        </p:txBody>
      </p:sp>
      <p:sp>
        <p:nvSpPr>
          <p:cNvPr id="7" name="TextBox 6">
            <a:extLst>
              <a:ext uri="{FF2B5EF4-FFF2-40B4-BE49-F238E27FC236}">
                <a16:creationId xmlns:a16="http://schemas.microsoft.com/office/drawing/2014/main" id="{DBB7AB7C-132C-7D45-A88B-07B8D55EA665}"/>
              </a:ext>
            </a:extLst>
          </p:cNvPr>
          <p:cNvSpPr txBox="1"/>
          <p:nvPr/>
        </p:nvSpPr>
        <p:spPr>
          <a:xfrm>
            <a:off x="206449" y="523220"/>
            <a:ext cx="10482145" cy="307777"/>
          </a:xfrm>
          <a:prstGeom prst="rect">
            <a:avLst/>
          </a:prstGeom>
          <a:solidFill>
            <a:schemeClr val="bg1">
              <a:lumMod val="95000"/>
            </a:schemeClr>
          </a:solidFill>
          <a:ln>
            <a:solidFill>
              <a:srgbClr val="002060"/>
            </a:solidFill>
          </a:ln>
        </p:spPr>
        <p:txBody>
          <a:bodyPr wrap="square" rtlCol="0">
            <a:spAutoFit/>
          </a:bodyPr>
          <a:lstStyle/>
          <a:p>
            <a:pPr algn="ctr"/>
            <a:r>
              <a:rPr lang="en-US" sz="1400" dirty="0">
                <a:solidFill>
                  <a:srgbClr val="121214"/>
                </a:solidFill>
                <a:latin typeface="Verdana" panose="020B0604030504040204" pitchFamily="34" charset="0"/>
              </a:rPr>
              <a:t>5- </a:t>
            </a:r>
            <a:r>
              <a:rPr lang="en-US" sz="1400" b="1" dirty="0">
                <a:solidFill>
                  <a:srgbClr val="C00000"/>
                </a:solidFill>
                <a:latin typeface="Verdana" panose="020B0604030504040204" pitchFamily="34" charset="0"/>
              </a:rPr>
              <a:t>Membership Operators </a:t>
            </a:r>
            <a:r>
              <a:rPr lang="en-US" sz="1400" b="1" dirty="0">
                <a:solidFill>
                  <a:srgbClr val="121214"/>
                </a:solidFill>
                <a:latin typeface="Verdana" panose="020B0604030504040204" pitchFamily="34" charset="0"/>
              </a:rPr>
              <a:t>to test if a sequence is in an object</a:t>
            </a:r>
            <a:endParaRPr lang="en-US" sz="1400" dirty="0"/>
          </a:p>
        </p:txBody>
      </p:sp>
      <p:pic>
        <p:nvPicPr>
          <p:cNvPr id="5" name="Picture 4">
            <a:extLst>
              <a:ext uri="{FF2B5EF4-FFF2-40B4-BE49-F238E27FC236}">
                <a16:creationId xmlns:a16="http://schemas.microsoft.com/office/drawing/2014/main" id="{99D4C543-871B-0F42-B0DD-B5006FB3B9EA}"/>
              </a:ext>
            </a:extLst>
          </p:cNvPr>
          <p:cNvPicPr>
            <a:picLocks noChangeAspect="1"/>
          </p:cNvPicPr>
          <p:nvPr/>
        </p:nvPicPr>
        <p:blipFill>
          <a:blip r:embed="rId2"/>
          <a:stretch>
            <a:fillRect/>
          </a:stretch>
        </p:blipFill>
        <p:spPr>
          <a:xfrm>
            <a:off x="413951" y="1629041"/>
            <a:ext cx="11364097" cy="3218866"/>
          </a:xfrm>
          <a:prstGeom prst="rect">
            <a:avLst/>
          </a:prstGeom>
          <a:ln>
            <a:solidFill>
              <a:srgbClr val="002060"/>
            </a:solidFill>
          </a:ln>
        </p:spPr>
      </p:pic>
    </p:spTree>
    <p:extLst>
      <p:ext uri="{BB962C8B-B14F-4D97-AF65-F5344CB8AC3E}">
        <p14:creationId xmlns:p14="http://schemas.microsoft.com/office/powerpoint/2010/main" val="339237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2326A-446B-4B4F-8AD6-51026F65EE3C}"/>
              </a:ext>
            </a:extLst>
          </p:cNvPr>
          <p:cNvSpPr/>
          <p:nvPr/>
        </p:nvSpPr>
        <p:spPr>
          <a:xfrm>
            <a:off x="3349095" y="0"/>
            <a:ext cx="5516382" cy="523220"/>
          </a:xfrm>
          <a:prstGeom prst="rect">
            <a:avLst/>
          </a:prstGeom>
        </p:spPr>
        <p:txBody>
          <a:bodyPr wrap="none">
            <a:spAutoFit/>
          </a:bodyPr>
          <a:lstStyle/>
          <a:p>
            <a:r>
              <a:rPr lang="en-US" sz="2800" dirty="0">
                <a:solidFill>
                  <a:srgbClr val="121214"/>
                </a:solidFill>
                <a:latin typeface="Verdana" panose="020B0604030504040204" pitchFamily="34" charset="0"/>
              </a:rPr>
              <a:t>Python Operators Precedence</a:t>
            </a:r>
            <a:endParaRPr lang="en-US" sz="2800" b="0" i="0" dirty="0">
              <a:solidFill>
                <a:srgbClr val="121214"/>
              </a:solidFill>
              <a:effectLst/>
              <a:latin typeface="Verdana" panose="020B0604030504040204" pitchFamily="34" charset="0"/>
            </a:endParaRPr>
          </a:p>
        </p:txBody>
      </p:sp>
      <p:sp>
        <p:nvSpPr>
          <p:cNvPr id="12" name="Rectangle 11">
            <a:extLst>
              <a:ext uri="{FF2B5EF4-FFF2-40B4-BE49-F238E27FC236}">
                <a16:creationId xmlns:a16="http://schemas.microsoft.com/office/drawing/2014/main" id="{9006BE88-7445-724B-8733-52BD418B110E}"/>
              </a:ext>
            </a:extLst>
          </p:cNvPr>
          <p:cNvSpPr/>
          <p:nvPr/>
        </p:nvSpPr>
        <p:spPr>
          <a:xfrm>
            <a:off x="0" y="514808"/>
            <a:ext cx="12047838" cy="461665"/>
          </a:xfrm>
          <a:prstGeom prst="rect">
            <a:avLst/>
          </a:prstGeom>
        </p:spPr>
        <p:txBody>
          <a:bodyPr wrap="square">
            <a:spAutoFit/>
          </a:bodyPr>
          <a:lstStyle/>
          <a:p>
            <a:r>
              <a:rPr lang="en-US" sz="1200" dirty="0">
                <a:solidFill>
                  <a:srgbClr val="222222"/>
                </a:solidFill>
                <a:latin typeface="Lucida Grande" panose="020B0600040502020204" pitchFamily="34" charset="0"/>
              </a:rPr>
              <a:t>The following table summarizes the operator precedence in Python, from lowest precedence (least binding) to highest precedence (most binding). Operators in the same box have the same precedence.</a:t>
            </a:r>
            <a:endParaRPr lang="en-US" sz="1200" dirty="0"/>
          </a:p>
        </p:txBody>
      </p:sp>
      <p:pic>
        <p:nvPicPr>
          <p:cNvPr id="13" name="Picture 12">
            <a:extLst>
              <a:ext uri="{FF2B5EF4-FFF2-40B4-BE49-F238E27FC236}">
                <a16:creationId xmlns:a16="http://schemas.microsoft.com/office/drawing/2014/main" id="{18D9CE65-3BA6-2C46-96E0-7636BD785138}"/>
              </a:ext>
            </a:extLst>
          </p:cNvPr>
          <p:cNvPicPr>
            <a:picLocks noChangeAspect="1"/>
          </p:cNvPicPr>
          <p:nvPr/>
        </p:nvPicPr>
        <p:blipFill>
          <a:blip r:embed="rId2"/>
          <a:stretch>
            <a:fillRect/>
          </a:stretch>
        </p:blipFill>
        <p:spPr>
          <a:xfrm>
            <a:off x="3075938" y="976473"/>
            <a:ext cx="5623219" cy="5735403"/>
          </a:xfrm>
          <a:prstGeom prst="rect">
            <a:avLst/>
          </a:prstGeom>
          <a:ln>
            <a:solidFill>
              <a:srgbClr val="002060"/>
            </a:solidFill>
          </a:ln>
        </p:spPr>
      </p:pic>
    </p:spTree>
    <p:extLst>
      <p:ext uri="{BB962C8B-B14F-4D97-AF65-F5344CB8AC3E}">
        <p14:creationId xmlns:p14="http://schemas.microsoft.com/office/powerpoint/2010/main" val="286885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BA0E6C-8455-4346-8BDF-423E7A4D5F62}"/>
              </a:ext>
            </a:extLst>
          </p:cNvPr>
          <p:cNvSpPr/>
          <p:nvPr/>
        </p:nvSpPr>
        <p:spPr>
          <a:xfrm>
            <a:off x="1248033" y="0"/>
            <a:ext cx="9428205" cy="738664"/>
          </a:xfrm>
          <a:prstGeom prst="rect">
            <a:avLst/>
          </a:prstGeom>
        </p:spPr>
        <p:txBody>
          <a:bodyPr wrap="square">
            <a:spAutoFit/>
          </a:bodyPr>
          <a:lstStyle/>
          <a:p>
            <a:pPr algn="ctr"/>
            <a:r>
              <a:rPr lang="en-US" sz="2800" dirty="0">
                <a:solidFill>
                  <a:srgbClr val="222222"/>
                </a:solidFill>
                <a:latin typeface="Lucida Grande" panose="020B0600040502020204" pitchFamily="34" charset="0"/>
              </a:rPr>
              <a:t>Python as a Calculator</a:t>
            </a:r>
          </a:p>
          <a:p>
            <a:endParaRPr lang="en-US" sz="1400" dirty="0">
              <a:solidFill>
                <a:srgbClr val="222222"/>
              </a:solidFill>
              <a:latin typeface="Lucida Grande" panose="020B0600040502020204" pitchFamily="34" charset="0"/>
            </a:endParaRPr>
          </a:p>
        </p:txBody>
      </p:sp>
      <p:sp>
        <p:nvSpPr>
          <p:cNvPr id="3" name="TextBox 2">
            <a:extLst>
              <a:ext uri="{FF2B5EF4-FFF2-40B4-BE49-F238E27FC236}">
                <a16:creationId xmlns:a16="http://schemas.microsoft.com/office/drawing/2014/main" id="{75BC4CD7-64ED-4445-A7C4-73B0581AF6F7}"/>
              </a:ext>
            </a:extLst>
          </p:cNvPr>
          <p:cNvSpPr txBox="1"/>
          <p:nvPr/>
        </p:nvSpPr>
        <p:spPr>
          <a:xfrm>
            <a:off x="875489" y="563566"/>
            <a:ext cx="6429983" cy="523220"/>
          </a:xfrm>
          <a:prstGeom prst="rect">
            <a:avLst/>
          </a:prstGeom>
          <a:noFill/>
        </p:spPr>
        <p:txBody>
          <a:bodyPr wrap="square" rtlCol="0">
            <a:spAutoFit/>
          </a:bodyPr>
          <a:lstStyle/>
          <a:p>
            <a:r>
              <a:rPr lang="en-US" sz="1400" dirty="0"/>
              <a:t>First, how to clear the interactive window:</a:t>
            </a:r>
          </a:p>
          <a:p>
            <a:r>
              <a:rPr lang="en-US" sz="1400" dirty="0"/>
              <a:t>&gt;&gt;&gt; </a:t>
            </a:r>
            <a:r>
              <a:rPr lang="en-US" sz="1400" dirty="0" err="1">
                <a:solidFill>
                  <a:srgbClr val="0432FF"/>
                </a:solidFill>
              </a:rPr>
              <a:t>clr+l</a:t>
            </a:r>
            <a:r>
              <a:rPr lang="en-US" sz="1400" dirty="0">
                <a:solidFill>
                  <a:srgbClr val="0432FF"/>
                </a:solidFill>
              </a:rPr>
              <a:t>  # that is ”</a:t>
            </a:r>
            <a:r>
              <a:rPr lang="en-US" sz="1400" dirty="0" err="1">
                <a:solidFill>
                  <a:srgbClr val="0432FF"/>
                </a:solidFill>
              </a:rPr>
              <a:t>clr</a:t>
            </a:r>
            <a:r>
              <a:rPr lang="en-US" sz="1400" dirty="0">
                <a:solidFill>
                  <a:srgbClr val="0432FF"/>
                </a:solidFill>
              </a:rPr>
              <a:t>”  ”+”  “l” (lower case L)</a:t>
            </a:r>
          </a:p>
        </p:txBody>
      </p:sp>
      <p:pic>
        <p:nvPicPr>
          <p:cNvPr id="4" name="Picture 3">
            <a:extLst>
              <a:ext uri="{FF2B5EF4-FFF2-40B4-BE49-F238E27FC236}">
                <a16:creationId xmlns:a16="http://schemas.microsoft.com/office/drawing/2014/main" id="{5EDCC576-BABD-4341-A0FF-80CB45FEB975}"/>
              </a:ext>
            </a:extLst>
          </p:cNvPr>
          <p:cNvPicPr>
            <a:picLocks noChangeAspect="1"/>
          </p:cNvPicPr>
          <p:nvPr/>
        </p:nvPicPr>
        <p:blipFill>
          <a:blip r:embed="rId2"/>
          <a:stretch>
            <a:fillRect/>
          </a:stretch>
        </p:blipFill>
        <p:spPr>
          <a:xfrm>
            <a:off x="875489" y="1183802"/>
            <a:ext cx="4064000" cy="4140200"/>
          </a:xfrm>
          <a:prstGeom prst="rect">
            <a:avLst/>
          </a:prstGeom>
          <a:ln>
            <a:solidFill>
              <a:schemeClr val="accent5">
                <a:lumMod val="75000"/>
              </a:schemeClr>
            </a:solidFill>
          </a:ln>
        </p:spPr>
      </p:pic>
      <p:cxnSp>
        <p:nvCxnSpPr>
          <p:cNvPr id="6" name="Straight Arrow Connector 5">
            <a:extLst>
              <a:ext uri="{FF2B5EF4-FFF2-40B4-BE49-F238E27FC236}">
                <a16:creationId xmlns:a16="http://schemas.microsoft.com/office/drawing/2014/main" id="{40A8CDFE-ACAD-0542-9D9C-A941026885B0}"/>
              </a:ext>
            </a:extLst>
          </p:cNvPr>
          <p:cNvCxnSpPr>
            <a:cxnSpLocks/>
          </p:cNvCxnSpPr>
          <p:nvPr/>
        </p:nvCxnSpPr>
        <p:spPr>
          <a:xfrm flipH="1" flipV="1">
            <a:off x="2187146" y="2038865"/>
            <a:ext cx="3212757" cy="24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561646-CF86-DF47-9FD3-6574ADE30720}"/>
              </a:ext>
            </a:extLst>
          </p:cNvPr>
          <p:cNvCxnSpPr>
            <a:cxnSpLocks/>
          </p:cNvCxnSpPr>
          <p:nvPr/>
        </p:nvCxnSpPr>
        <p:spPr>
          <a:xfrm flipH="1">
            <a:off x="4290270" y="2286000"/>
            <a:ext cx="1109634" cy="3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5F0808-54A5-6042-B2CE-E2E857865644}"/>
              </a:ext>
            </a:extLst>
          </p:cNvPr>
          <p:cNvSpPr txBox="1"/>
          <p:nvPr/>
        </p:nvSpPr>
        <p:spPr>
          <a:xfrm>
            <a:off x="5410887" y="2051221"/>
            <a:ext cx="4967417" cy="600164"/>
          </a:xfrm>
          <a:prstGeom prst="rect">
            <a:avLst/>
          </a:prstGeom>
          <a:noFill/>
        </p:spPr>
        <p:txBody>
          <a:bodyPr wrap="square" rtlCol="0">
            <a:spAutoFit/>
          </a:bodyPr>
          <a:lstStyle/>
          <a:p>
            <a:r>
              <a:rPr lang="en-US" sz="1100" dirty="0"/>
              <a:t>Python is very particular about the use of spaces in certain situations. It does not want any spaces before the first character in the python interactive console </a:t>
            </a:r>
          </a:p>
        </p:txBody>
      </p:sp>
      <p:sp>
        <p:nvSpPr>
          <p:cNvPr id="13" name="TextBox 12">
            <a:extLst>
              <a:ext uri="{FF2B5EF4-FFF2-40B4-BE49-F238E27FC236}">
                <a16:creationId xmlns:a16="http://schemas.microsoft.com/office/drawing/2014/main" id="{11610A4A-9DE1-8B46-8A9D-E6AED8605007}"/>
              </a:ext>
            </a:extLst>
          </p:cNvPr>
          <p:cNvSpPr txBox="1"/>
          <p:nvPr/>
        </p:nvSpPr>
        <p:spPr>
          <a:xfrm>
            <a:off x="5443152" y="2953820"/>
            <a:ext cx="4967417" cy="430887"/>
          </a:xfrm>
          <a:prstGeom prst="rect">
            <a:avLst/>
          </a:prstGeom>
          <a:noFill/>
        </p:spPr>
        <p:txBody>
          <a:bodyPr wrap="square" rtlCol="0">
            <a:spAutoFit/>
          </a:bodyPr>
          <a:lstStyle/>
          <a:p>
            <a:r>
              <a:rPr lang="en-US" sz="1100" dirty="0"/>
              <a:t>In Python straight division will always return a floating-point number (Real, decimal)</a:t>
            </a:r>
          </a:p>
        </p:txBody>
      </p:sp>
      <p:cxnSp>
        <p:nvCxnSpPr>
          <p:cNvPr id="14" name="Straight Arrow Connector 13">
            <a:extLst>
              <a:ext uri="{FF2B5EF4-FFF2-40B4-BE49-F238E27FC236}">
                <a16:creationId xmlns:a16="http://schemas.microsoft.com/office/drawing/2014/main" id="{97A5114F-454D-724C-98C2-EE9510D96B92}"/>
              </a:ext>
            </a:extLst>
          </p:cNvPr>
          <p:cNvCxnSpPr>
            <a:cxnSpLocks/>
          </p:cNvCxnSpPr>
          <p:nvPr/>
        </p:nvCxnSpPr>
        <p:spPr>
          <a:xfrm flipH="1">
            <a:off x="1781431" y="3134579"/>
            <a:ext cx="3629456" cy="25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B20131-2763-7E4A-99D8-D873050AE18E}"/>
              </a:ext>
            </a:extLst>
          </p:cNvPr>
          <p:cNvCxnSpPr>
            <a:cxnSpLocks/>
          </p:cNvCxnSpPr>
          <p:nvPr/>
        </p:nvCxnSpPr>
        <p:spPr>
          <a:xfrm flipH="1" flipV="1">
            <a:off x="1978796" y="3710021"/>
            <a:ext cx="3464356" cy="140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4DE9DC-BE50-1B41-A5A0-C8FDF71EDAF2}"/>
              </a:ext>
            </a:extLst>
          </p:cNvPr>
          <p:cNvSpPr txBox="1"/>
          <p:nvPr/>
        </p:nvSpPr>
        <p:spPr>
          <a:xfrm>
            <a:off x="5443152" y="3661210"/>
            <a:ext cx="4967417" cy="261610"/>
          </a:xfrm>
          <a:prstGeom prst="rect">
            <a:avLst/>
          </a:prstGeom>
          <a:noFill/>
        </p:spPr>
        <p:txBody>
          <a:bodyPr wrap="square" rtlCol="0">
            <a:spAutoFit/>
          </a:bodyPr>
          <a:lstStyle/>
          <a:p>
            <a:r>
              <a:rPr lang="en-US" sz="1100" dirty="0"/>
              <a:t>In Python floor division will discard the fractional part</a:t>
            </a:r>
          </a:p>
        </p:txBody>
      </p:sp>
      <p:cxnSp>
        <p:nvCxnSpPr>
          <p:cNvPr id="19" name="Straight Arrow Connector 18">
            <a:extLst>
              <a:ext uri="{FF2B5EF4-FFF2-40B4-BE49-F238E27FC236}">
                <a16:creationId xmlns:a16="http://schemas.microsoft.com/office/drawing/2014/main" id="{C84EDF15-5E29-9D48-AD3B-95CCAC743275}"/>
              </a:ext>
            </a:extLst>
          </p:cNvPr>
          <p:cNvCxnSpPr>
            <a:cxnSpLocks/>
          </p:cNvCxnSpPr>
          <p:nvPr/>
        </p:nvCxnSpPr>
        <p:spPr>
          <a:xfrm flipH="1" flipV="1">
            <a:off x="1863981" y="4015734"/>
            <a:ext cx="3464356" cy="140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0825F8-E691-F849-8F6C-68C6A1CF2501}"/>
              </a:ext>
            </a:extLst>
          </p:cNvPr>
          <p:cNvSpPr txBox="1"/>
          <p:nvPr/>
        </p:nvSpPr>
        <p:spPr>
          <a:xfrm>
            <a:off x="5424617" y="4068518"/>
            <a:ext cx="4967417" cy="430887"/>
          </a:xfrm>
          <a:prstGeom prst="rect">
            <a:avLst/>
          </a:prstGeom>
          <a:noFill/>
        </p:spPr>
        <p:txBody>
          <a:bodyPr wrap="square" rtlCol="0">
            <a:spAutoFit/>
          </a:bodyPr>
          <a:lstStyle/>
          <a:p>
            <a:r>
              <a:rPr lang="en-US" sz="1100" dirty="0"/>
              <a:t>In Python, the mod operator returns ONLY the remainder of the division:</a:t>
            </a:r>
          </a:p>
          <a:p>
            <a:r>
              <a:rPr lang="en-US" sz="1100" dirty="0"/>
              <a:t>10/3 = 3 times with 1 left over. So the mod returns the 1.</a:t>
            </a:r>
          </a:p>
        </p:txBody>
      </p:sp>
      <p:cxnSp>
        <p:nvCxnSpPr>
          <p:cNvPr id="21" name="Straight Arrow Connector 20">
            <a:extLst>
              <a:ext uri="{FF2B5EF4-FFF2-40B4-BE49-F238E27FC236}">
                <a16:creationId xmlns:a16="http://schemas.microsoft.com/office/drawing/2014/main" id="{A34DCEB6-D7CE-A94A-919A-A8B0FCAC67EE}"/>
              </a:ext>
            </a:extLst>
          </p:cNvPr>
          <p:cNvCxnSpPr>
            <a:cxnSpLocks/>
          </p:cNvCxnSpPr>
          <p:nvPr/>
        </p:nvCxnSpPr>
        <p:spPr>
          <a:xfrm flipH="1" flipV="1">
            <a:off x="1863981" y="4373054"/>
            <a:ext cx="3464356" cy="229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011B48-BAA4-174F-BE20-0DA959D3E80B}"/>
              </a:ext>
            </a:extLst>
          </p:cNvPr>
          <p:cNvSpPr txBox="1"/>
          <p:nvPr/>
        </p:nvSpPr>
        <p:spPr>
          <a:xfrm>
            <a:off x="5443152" y="4581890"/>
            <a:ext cx="4967417" cy="769441"/>
          </a:xfrm>
          <a:prstGeom prst="rect">
            <a:avLst/>
          </a:prstGeom>
          <a:noFill/>
        </p:spPr>
        <p:txBody>
          <a:bodyPr wrap="square" rtlCol="0">
            <a:spAutoFit/>
          </a:bodyPr>
          <a:lstStyle/>
          <a:p>
            <a:r>
              <a:rPr lang="en-US" sz="1100" dirty="0"/>
              <a:t>Power. 2 to the power of 4</a:t>
            </a:r>
          </a:p>
          <a:p>
            <a:endParaRPr lang="en-US" sz="1100" dirty="0"/>
          </a:p>
          <a:p>
            <a:r>
              <a:rPr lang="en-US" sz="1100" dirty="0"/>
              <a:t>And notice, Python does not care about the spaces here. Both ways work just the same</a:t>
            </a:r>
          </a:p>
        </p:txBody>
      </p:sp>
      <p:cxnSp>
        <p:nvCxnSpPr>
          <p:cNvPr id="24" name="Straight Arrow Connector 23">
            <a:extLst>
              <a:ext uri="{FF2B5EF4-FFF2-40B4-BE49-F238E27FC236}">
                <a16:creationId xmlns:a16="http://schemas.microsoft.com/office/drawing/2014/main" id="{2B8EF098-581B-1E4E-91AD-132D9ABFA0E0}"/>
              </a:ext>
            </a:extLst>
          </p:cNvPr>
          <p:cNvCxnSpPr>
            <a:cxnSpLocks/>
          </p:cNvCxnSpPr>
          <p:nvPr/>
        </p:nvCxnSpPr>
        <p:spPr>
          <a:xfrm flipH="1" flipV="1">
            <a:off x="1978797" y="4716148"/>
            <a:ext cx="3464355" cy="265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F9BB98E-3A5D-C64F-9C1B-4C641C5B1717}"/>
              </a:ext>
            </a:extLst>
          </p:cNvPr>
          <p:cNvCxnSpPr>
            <a:cxnSpLocks/>
          </p:cNvCxnSpPr>
          <p:nvPr/>
        </p:nvCxnSpPr>
        <p:spPr>
          <a:xfrm flipH="1" flipV="1">
            <a:off x="1863981" y="4449134"/>
            <a:ext cx="3579171" cy="57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34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E2AD2-20A0-C34A-99C8-A7E052615AEB}"/>
              </a:ext>
            </a:extLst>
          </p:cNvPr>
          <p:cNvSpPr/>
          <p:nvPr/>
        </p:nvSpPr>
        <p:spPr>
          <a:xfrm>
            <a:off x="124803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Assigning  a variable to a number</a:t>
            </a:r>
          </a:p>
        </p:txBody>
      </p:sp>
      <p:sp>
        <p:nvSpPr>
          <p:cNvPr id="3" name="TextBox 2">
            <a:extLst>
              <a:ext uri="{FF2B5EF4-FFF2-40B4-BE49-F238E27FC236}">
                <a16:creationId xmlns:a16="http://schemas.microsoft.com/office/drawing/2014/main" id="{18CC3E17-7184-1C4B-A251-81D4EF604839}"/>
              </a:ext>
            </a:extLst>
          </p:cNvPr>
          <p:cNvSpPr txBox="1"/>
          <p:nvPr/>
        </p:nvSpPr>
        <p:spPr>
          <a:xfrm>
            <a:off x="876341" y="412084"/>
            <a:ext cx="10439318" cy="1384995"/>
          </a:xfrm>
          <a:prstGeom prst="rect">
            <a:avLst/>
          </a:prstGeom>
          <a:noFill/>
        </p:spPr>
        <p:txBody>
          <a:bodyPr wrap="square" rtlCol="0">
            <a:spAutoFit/>
          </a:bodyPr>
          <a:lstStyle/>
          <a:p>
            <a:r>
              <a:rPr lang="en-US" sz="1400" dirty="0"/>
              <a:t>In Python the “=“ sign is used to assign a value to a variable</a:t>
            </a:r>
          </a:p>
          <a:p>
            <a:endParaRPr lang="en-US" sz="1400" dirty="0">
              <a:solidFill>
                <a:srgbClr val="0432FF"/>
              </a:solidFill>
            </a:endParaRPr>
          </a:p>
          <a:p>
            <a:r>
              <a:rPr lang="en-US" sz="1400" dirty="0">
                <a:solidFill>
                  <a:srgbClr val="0432FF"/>
                </a:solidFill>
              </a:rPr>
              <a:t>What is a variable?  </a:t>
            </a:r>
            <a:r>
              <a:rPr lang="en-US" sz="1400" dirty="0"/>
              <a:t>A variable  is a label or a pointer to a certain value. That value could be just about any object in Python: An integer, Float, String, List, Set, dictionary, etc. </a:t>
            </a:r>
          </a:p>
          <a:p>
            <a:endParaRPr lang="en-US" sz="1400" dirty="0"/>
          </a:p>
          <a:p>
            <a:r>
              <a:rPr lang="en-US" sz="1400" dirty="0"/>
              <a:t>We are then able to use that variable (name/label) in place of that value</a:t>
            </a:r>
          </a:p>
        </p:txBody>
      </p:sp>
      <p:pic>
        <p:nvPicPr>
          <p:cNvPr id="4" name="Picture 3">
            <a:extLst>
              <a:ext uri="{FF2B5EF4-FFF2-40B4-BE49-F238E27FC236}">
                <a16:creationId xmlns:a16="http://schemas.microsoft.com/office/drawing/2014/main" id="{634EE7D8-5B14-184F-9415-09DB4B5B81EC}"/>
              </a:ext>
            </a:extLst>
          </p:cNvPr>
          <p:cNvPicPr>
            <a:picLocks noChangeAspect="1"/>
          </p:cNvPicPr>
          <p:nvPr/>
        </p:nvPicPr>
        <p:blipFill>
          <a:blip r:embed="rId2"/>
          <a:stretch>
            <a:fillRect/>
          </a:stretch>
        </p:blipFill>
        <p:spPr>
          <a:xfrm>
            <a:off x="876341" y="2479418"/>
            <a:ext cx="4368800" cy="2146300"/>
          </a:xfrm>
          <a:prstGeom prst="rect">
            <a:avLst/>
          </a:prstGeom>
          <a:ln>
            <a:solidFill>
              <a:schemeClr val="accent1">
                <a:shade val="90000"/>
              </a:schemeClr>
            </a:solidFill>
          </a:ln>
        </p:spPr>
      </p:pic>
      <p:cxnSp>
        <p:nvCxnSpPr>
          <p:cNvPr id="6" name="Straight Arrow Connector 5">
            <a:extLst>
              <a:ext uri="{FF2B5EF4-FFF2-40B4-BE49-F238E27FC236}">
                <a16:creationId xmlns:a16="http://schemas.microsoft.com/office/drawing/2014/main" id="{5D0AF881-97AA-214C-881A-C1D11BFFA5F4}"/>
              </a:ext>
            </a:extLst>
          </p:cNvPr>
          <p:cNvCxnSpPr>
            <a:cxnSpLocks/>
          </p:cNvCxnSpPr>
          <p:nvPr/>
        </p:nvCxnSpPr>
        <p:spPr>
          <a:xfrm flipH="1">
            <a:off x="5033703" y="3552568"/>
            <a:ext cx="834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444389-CB0E-1B4B-8B59-2E74B3E167C5}"/>
              </a:ext>
            </a:extLst>
          </p:cNvPr>
          <p:cNvSpPr txBox="1"/>
          <p:nvPr/>
        </p:nvSpPr>
        <p:spPr>
          <a:xfrm>
            <a:off x="5867784" y="3339209"/>
            <a:ext cx="5443151"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Now we can assign the sum of our three ”distance” variables to a new variable called “total”. We do this to be able to conveniently use the sum more easily.</a:t>
            </a:r>
          </a:p>
        </p:txBody>
      </p:sp>
      <p:sp>
        <p:nvSpPr>
          <p:cNvPr id="9" name="Left Brace 8">
            <a:extLst>
              <a:ext uri="{FF2B5EF4-FFF2-40B4-BE49-F238E27FC236}">
                <a16:creationId xmlns:a16="http://schemas.microsoft.com/office/drawing/2014/main" id="{CCCEA073-B2AA-AD46-A64C-ABAB62059B24}"/>
              </a:ext>
            </a:extLst>
          </p:cNvPr>
          <p:cNvSpPr/>
          <p:nvPr/>
        </p:nvSpPr>
        <p:spPr>
          <a:xfrm>
            <a:off x="5040568" y="2369558"/>
            <a:ext cx="515894" cy="8061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88643E8-8BE8-0F4E-A18C-85A2F8735C92}"/>
              </a:ext>
            </a:extLst>
          </p:cNvPr>
          <p:cNvSpPr txBox="1"/>
          <p:nvPr/>
        </p:nvSpPr>
        <p:spPr>
          <a:xfrm>
            <a:off x="5614470" y="2237825"/>
            <a:ext cx="6104238"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We create 3 new variables called “distance1”, ”distance2” and “distance3”. We assign them the values of 4,10 and 2 respectively.</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Then we add them all together using their variable names</a:t>
            </a:r>
          </a:p>
        </p:txBody>
      </p:sp>
      <p:cxnSp>
        <p:nvCxnSpPr>
          <p:cNvPr id="11" name="Straight Arrow Connector 10">
            <a:extLst>
              <a:ext uri="{FF2B5EF4-FFF2-40B4-BE49-F238E27FC236}">
                <a16:creationId xmlns:a16="http://schemas.microsoft.com/office/drawing/2014/main" id="{5065C8E9-8720-3A43-8D24-99515141F93D}"/>
              </a:ext>
            </a:extLst>
          </p:cNvPr>
          <p:cNvCxnSpPr>
            <a:cxnSpLocks/>
          </p:cNvCxnSpPr>
          <p:nvPr/>
        </p:nvCxnSpPr>
        <p:spPr>
          <a:xfrm flipH="1">
            <a:off x="2760060" y="3842952"/>
            <a:ext cx="3107724" cy="23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6DDD90-6774-404E-9121-B0F13BA0EF3D}"/>
              </a:ext>
            </a:extLst>
          </p:cNvPr>
          <p:cNvCxnSpPr>
            <a:cxnSpLocks/>
          </p:cNvCxnSpPr>
          <p:nvPr/>
        </p:nvCxnSpPr>
        <p:spPr>
          <a:xfrm flipH="1">
            <a:off x="2190792" y="4368113"/>
            <a:ext cx="3423678" cy="5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35DB6E-0A6E-8444-AA20-05AB960395C9}"/>
              </a:ext>
            </a:extLst>
          </p:cNvPr>
          <p:cNvSpPr txBox="1"/>
          <p:nvPr/>
        </p:nvSpPr>
        <p:spPr>
          <a:xfrm>
            <a:off x="5614470" y="4225150"/>
            <a:ext cx="5512487"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In interactive mode, the last printed expression is assigned to the variable _.   So “_” here 8.0, is the last printed expression.</a:t>
            </a:r>
          </a:p>
          <a:p>
            <a:r>
              <a:rPr lang="en-US" sz="1400" dirty="0">
                <a:latin typeface="Arial" panose="020B0604020202020204" pitchFamily="34" charset="0"/>
                <a:cs typeface="Arial" panose="020B0604020202020204" pitchFamily="34" charset="0"/>
              </a:rPr>
              <a:t>So total/8.0 = 2.0</a:t>
            </a:r>
          </a:p>
        </p:txBody>
      </p:sp>
    </p:spTree>
    <p:extLst>
      <p:ext uri="{BB962C8B-B14F-4D97-AF65-F5344CB8AC3E}">
        <p14:creationId xmlns:p14="http://schemas.microsoft.com/office/powerpoint/2010/main" val="317362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B7E4AC-B82D-AE4D-8F18-9E57474DB13B}"/>
              </a:ext>
            </a:extLst>
          </p:cNvPr>
          <p:cNvSpPr/>
          <p:nvPr/>
        </p:nvSpPr>
        <p:spPr>
          <a:xfrm>
            <a:off x="124803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Lets Use Python To Find The Area of a Room</a:t>
            </a:r>
          </a:p>
        </p:txBody>
      </p:sp>
      <p:pic>
        <p:nvPicPr>
          <p:cNvPr id="3" name="Picture 2">
            <a:extLst>
              <a:ext uri="{FF2B5EF4-FFF2-40B4-BE49-F238E27FC236}">
                <a16:creationId xmlns:a16="http://schemas.microsoft.com/office/drawing/2014/main" id="{275C2311-B732-BE4A-82E1-F65E771E0103}"/>
              </a:ext>
            </a:extLst>
          </p:cNvPr>
          <p:cNvPicPr>
            <a:picLocks noChangeAspect="1"/>
          </p:cNvPicPr>
          <p:nvPr/>
        </p:nvPicPr>
        <p:blipFill>
          <a:blip r:embed="rId2"/>
          <a:stretch>
            <a:fillRect/>
          </a:stretch>
        </p:blipFill>
        <p:spPr>
          <a:xfrm>
            <a:off x="1816442" y="1081040"/>
            <a:ext cx="7889961" cy="2445096"/>
          </a:xfrm>
          <a:prstGeom prst="rect">
            <a:avLst/>
          </a:prstGeom>
          <a:ln>
            <a:solidFill>
              <a:schemeClr val="accent5">
                <a:lumMod val="75000"/>
              </a:schemeClr>
            </a:solidFill>
          </a:ln>
        </p:spPr>
      </p:pic>
      <p:sp>
        <p:nvSpPr>
          <p:cNvPr id="4" name="TextBox 3">
            <a:extLst>
              <a:ext uri="{FF2B5EF4-FFF2-40B4-BE49-F238E27FC236}">
                <a16:creationId xmlns:a16="http://schemas.microsoft.com/office/drawing/2014/main" id="{645EC553-ABD8-804A-8C05-1A11F4DF39D4}"/>
              </a:ext>
            </a:extLst>
          </p:cNvPr>
          <p:cNvSpPr txBox="1"/>
          <p:nvPr/>
        </p:nvSpPr>
        <p:spPr>
          <a:xfrm>
            <a:off x="951470" y="778476"/>
            <a:ext cx="2113006" cy="369332"/>
          </a:xfrm>
          <a:prstGeom prst="rect">
            <a:avLst/>
          </a:prstGeom>
          <a:noFill/>
        </p:spPr>
        <p:txBody>
          <a:bodyPr wrap="square" rtlCol="0">
            <a:spAutoFit/>
          </a:bodyPr>
          <a:lstStyle/>
          <a:p>
            <a:r>
              <a:rPr lang="en-US" dirty="0"/>
              <a:t>Way # 1: </a:t>
            </a:r>
          </a:p>
        </p:txBody>
      </p:sp>
      <p:sp>
        <p:nvSpPr>
          <p:cNvPr id="5" name="TextBox 4">
            <a:extLst>
              <a:ext uri="{FF2B5EF4-FFF2-40B4-BE49-F238E27FC236}">
                <a16:creationId xmlns:a16="http://schemas.microsoft.com/office/drawing/2014/main" id="{03CF0D22-5260-7A4E-A13C-04DC86A54FAF}"/>
              </a:ext>
            </a:extLst>
          </p:cNvPr>
          <p:cNvSpPr txBox="1"/>
          <p:nvPr/>
        </p:nvSpPr>
        <p:spPr>
          <a:xfrm>
            <a:off x="951471" y="3499705"/>
            <a:ext cx="2113006" cy="369332"/>
          </a:xfrm>
          <a:prstGeom prst="rect">
            <a:avLst/>
          </a:prstGeom>
          <a:noFill/>
        </p:spPr>
        <p:txBody>
          <a:bodyPr wrap="square" rtlCol="0">
            <a:spAutoFit/>
          </a:bodyPr>
          <a:lstStyle/>
          <a:p>
            <a:r>
              <a:rPr lang="en-US" dirty="0"/>
              <a:t>Way # 2: </a:t>
            </a:r>
          </a:p>
        </p:txBody>
      </p:sp>
      <p:pic>
        <p:nvPicPr>
          <p:cNvPr id="6" name="Picture 5">
            <a:extLst>
              <a:ext uri="{FF2B5EF4-FFF2-40B4-BE49-F238E27FC236}">
                <a16:creationId xmlns:a16="http://schemas.microsoft.com/office/drawing/2014/main" id="{A7C9AFC5-A942-F449-B7A2-F0146D0D674E}"/>
              </a:ext>
            </a:extLst>
          </p:cNvPr>
          <p:cNvPicPr>
            <a:picLocks noChangeAspect="1"/>
          </p:cNvPicPr>
          <p:nvPr/>
        </p:nvPicPr>
        <p:blipFill>
          <a:blip r:embed="rId3"/>
          <a:stretch>
            <a:fillRect/>
          </a:stretch>
        </p:blipFill>
        <p:spPr>
          <a:xfrm>
            <a:off x="1816442" y="3869037"/>
            <a:ext cx="2895600" cy="1079500"/>
          </a:xfrm>
          <a:prstGeom prst="rect">
            <a:avLst/>
          </a:prstGeom>
          <a:ln>
            <a:solidFill>
              <a:schemeClr val="accent5">
                <a:lumMod val="75000"/>
              </a:schemeClr>
            </a:solidFill>
          </a:ln>
        </p:spPr>
      </p:pic>
      <p:sp>
        <p:nvSpPr>
          <p:cNvPr id="7" name="TextBox 6">
            <a:extLst>
              <a:ext uri="{FF2B5EF4-FFF2-40B4-BE49-F238E27FC236}">
                <a16:creationId xmlns:a16="http://schemas.microsoft.com/office/drawing/2014/main" id="{F97EF9F1-B51E-284D-995A-1E42CCC35D71}"/>
              </a:ext>
            </a:extLst>
          </p:cNvPr>
          <p:cNvSpPr txBox="1"/>
          <p:nvPr/>
        </p:nvSpPr>
        <p:spPr>
          <a:xfrm>
            <a:off x="1124466" y="5149438"/>
            <a:ext cx="11195222" cy="1384995"/>
          </a:xfrm>
          <a:prstGeom prst="rect">
            <a:avLst/>
          </a:prstGeom>
          <a:noFill/>
        </p:spPr>
        <p:txBody>
          <a:bodyPr wrap="square" rtlCol="0">
            <a:spAutoFit/>
          </a:bodyPr>
          <a:lstStyle/>
          <a:p>
            <a:r>
              <a:rPr lang="en-US" sz="1400" dirty="0">
                <a:solidFill>
                  <a:srgbClr val="0432FF"/>
                </a:solidFill>
              </a:rPr>
              <a:t>Python Comments </a:t>
            </a:r>
            <a:r>
              <a:rPr lang="en-US" sz="1400" b="1" dirty="0"/>
              <a:t>– </a:t>
            </a:r>
            <a:r>
              <a:rPr lang="en-US" sz="1400" dirty="0">
                <a:latin typeface="Arial" panose="020B0604020202020204" pitchFamily="34" charset="0"/>
                <a:cs typeface="Arial" panose="020B0604020202020204" pitchFamily="34" charset="0"/>
              </a:rPr>
              <a:t>Comments are used for clarity and communication. They can be seen in your code but they do not interfere with code execution.  There are to ways to create a comment.</a:t>
            </a:r>
          </a:p>
          <a:p>
            <a:r>
              <a:rPr lang="en-US" sz="1400" dirty="0">
                <a:solidFill>
                  <a:srgbClr val="FF0000"/>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for a single line comment</a:t>
            </a:r>
          </a:p>
          <a:p>
            <a:r>
              <a:rPr lang="en-US" sz="1400" dirty="0">
                <a:latin typeface="Arial" panose="020B0604020202020204" pitchFamily="34" charset="0"/>
                <a:cs typeface="Arial" panose="020B0604020202020204" pitchFamily="34" charset="0"/>
              </a:rPr>
              <a:t>“ </a:t>
            </a:r>
            <a:r>
              <a:rPr lang="en-US" sz="1400" b="1" dirty="0">
                <a:solidFill>
                  <a:srgbClr val="00B050"/>
                </a:solidFill>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rPr>
              <a:t>“ – for comments that span multiple lines (see in code above)</a:t>
            </a:r>
          </a:p>
          <a:p>
            <a:r>
              <a:rPr lang="en-US" sz="1400" i="1" dirty="0">
                <a:solidFill>
                  <a:srgbClr val="0432FF"/>
                </a:solidFill>
              </a:rPr>
              <a:t>print() function(statement) </a:t>
            </a:r>
            <a:r>
              <a:rPr lang="en-US" sz="1400" dirty="0">
                <a:latin typeface="Arial" panose="020B0604020202020204" pitchFamily="34" charset="0"/>
                <a:cs typeface="Arial" panose="020B0604020202020204" pitchFamily="34" charset="0"/>
              </a:rPr>
              <a:t>The print() function prints the given object to the standard output device (screen) or to the text stream file. in </a:t>
            </a:r>
            <a:r>
              <a:rPr lang="en-US" sz="1400" dirty="0"/>
              <a:t>version 3.0, python replaced the </a:t>
            </a:r>
            <a:r>
              <a:rPr lang="en-US" sz="1400" b="1" i="1" dirty="0"/>
              <a:t>print statement </a:t>
            </a:r>
            <a:r>
              <a:rPr lang="en-US" sz="1400" dirty="0">
                <a:solidFill>
                  <a:srgbClr val="0432FF"/>
                </a:solidFill>
              </a:rPr>
              <a:t>(‘print’)</a:t>
            </a:r>
            <a:r>
              <a:rPr lang="en-US" sz="1400" dirty="0"/>
              <a:t>with the </a:t>
            </a:r>
            <a:r>
              <a:rPr lang="en-US" sz="1400" b="1" i="1" dirty="0"/>
              <a:t>print function </a:t>
            </a:r>
            <a:r>
              <a:rPr lang="en-US" sz="1400" dirty="0">
                <a:solidFill>
                  <a:srgbClr val="0432FF"/>
                </a:solidFill>
              </a:rPr>
              <a:t>(‘print()’)</a:t>
            </a:r>
          </a:p>
        </p:txBody>
      </p:sp>
    </p:spTree>
    <p:extLst>
      <p:ext uri="{BB962C8B-B14F-4D97-AF65-F5344CB8AC3E}">
        <p14:creationId xmlns:p14="http://schemas.microsoft.com/office/powerpoint/2010/main" val="1355677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B7E4AC-B82D-AE4D-8F18-9E57474DB13B}"/>
              </a:ext>
            </a:extLst>
          </p:cNvPr>
          <p:cNvSpPr/>
          <p:nvPr/>
        </p:nvSpPr>
        <p:spPr>
          <a:xfrm>
            <a:off x="124803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Lets Use Python To Calculate 3 Different Restaurant Bills</a:t>
            </a:r>
          </a:p>
        </p:txBody>
      </p:sp>
      <p:pic>
        <p:nvPicPr>
          <p:cNvPr id="7" name="Picture 6">
            <a:extLst>
              <a:ext uri="{FF2B5EF4-FFF2-40B4-BE49-F238E27FC236}">
                <a16:creationId xmlns:a16="http://schemas.microsoft.com/office/drawing/2014/main" id="{004DB022-5961-F040-9752-BDE30842A565}"/>
              </a:ext>
            </a:extLst>
          </p:cNvPr>
          <p:cNvPicPr>
            <a:picLocks noChangeAspect="1"/>
          </p:cNvPicPr>
          <p:nvPr/>
        </p:nvPicPr>
        <p:blipFill>
          <a:blip r:embed="rId2"/>
          <a:stretch>
            <a:fillRect/>
          </a:stretch>
        </p:blipFill>
        <p:spPr>
          <a:xfrm>
            <a:off x="1659925" y="982875"/>
            <a:ext cx="8229600" cy="2349500"/>
          </a:xfrm>
          <a:prstGeom prst="rect">
            <a:avLst/>
          </a:prstGeom>
          <a:ln>
            <a:solidFill>
              <a:schemeClr val="accent5">
                <a:lumMod val="75000"/>
              </a:schemeClr>
            </a:solidFill>
          </a:ln>
        </p:spPr>
      </p:pic>
      <p:sp>
        <p:nvSpPr>
          <p:cNvPr id="8" name="TextBox 7">
            <a:extLst>
              <a:ext uri="{FF2B5EF4-FFF2-40B4-BE49-F238E27FC236}">
                <a16:creationId xmlns:a16="http://schemas.microsoft.com/office/drawing/2014/main" id="{294A0A71-8112-624D-B8F9-73C41AF2CAE7}"/>
              </a:ext>
            </a:extLst>
          </p:cNvPr>
          <p:cNvSpPr txBox="1"/>
          <p:nvPr/>
        </p:nvSpPr>
        <p:spPr>
          <a:xfrm>
            <a:off x="543697" y="3744097"/>
            <a:ext cx="11195222" cy="1384995"/>
          </a:xfrm>
          <a:prstGeom prst="rect">
            <a:avLst/>
          </a:prstGeom>
          <a:noFill/>
        </p:spPr>
        <p:txBody>
          <a:bodyPr wrap="square" rtlCol="0">
            <a:spAutoFit/>
          </a:bodyPr>
          <a:lstStyle/>
          <a:p>
            <a:endParaRPr lang="en-US" sz="1400" b="1" u="sng" dirty="0"/>
          </a:p>
          <a:p>
            <a:r>
              <a:rPr lang="en-US" sz="1400" i="1" dirty="0">
                <a:solidFill>
                  <a:srgbClr val="0432FF"/>
                </a:solidFill>
              </a:rPr>
              <a:t>Multiple Assignment Statement- </a:t>
            </a:r>
            <a:r>
              <a:rPr lang="en-US" sz="1400" dirty="0"/>
              <a:t>Python evaluates the entire right-hand side of the </a:t>
            </a:r>
            <a:r>
              <a:rPr lang="en-US" sz="1400" b="1" dirty="0"/>
              <a:t>=</a:t>
            </a:r>
            <a:r>
              <a:rPr lang="en-US" sz="1400" dirty="0"/>
              <a:t> statement first.  Then it matches values with destinations on the left-hand side. Because of the complete evaluation of the right-hand side, the following construct works nicely to define multiple variables in one statement.</a:t>
            </a:r>
          </a:p>
          <a:p>
            <a:r>
              <a:rPr lang="en-US" sz="1400" i="1" dirty="0">
                <a:solidFill>
                  <a:srgbClr val="0432FF"/>
                </a:solidFill>
              </a:rPr>
              <a:t>print() function(statement) </a:t>
            </a:r>
            <a:r>
              <a:rPr lang="en-US" sz="1400" dirty="0">
                <a:latin typeface="Arial" panose="020B0604020202020204" pitchFamily="34" charset="0"/>
                <a:cs typeface="Arial" panose="020B0604020202020204" pitchFamily="34" charset="0"/>
              </a:rPr>
              <a:t>The print() function prints the given object to the standard output device (screen) or to the text stream file. in </a:t>
            </a:r>
            <a:r>
              <a:rPr lang="en-US" sz="1400" dirty="0"/>
              <a:t>version 3.0, python replaced the print statement </a:t>
            </a:r>
            <a:r>
              <a:rPr lang="en-US" sz="1400" dirty="0">
                <a:solidFill>
                  <a:srgbClr val="0432FF"/>
                </a:solidFill>
              </a:rPr>
              <a:t>(‘print’)</a:t>
            </a:r>
            <a:r>
              <a:rPr lang="en-US" sz="1400" dirty="0"/>
              <a:t>with the print function </a:t>
            </a:r>
            <a:r>
              <a:rPr lang="en-US" sz="1400" dirty="0">
                <a:solidFill>
                  <a:srgbClr val="0432FF"/>
                </a:solidFill>
              </a:rPr>
              <a:t>(‘print()’)</a:t>
            </a:r>
          </a:p>
        </p:txBody>
      </p:sp>
      <p:cxnSp>
        <p:nvCxnSpPr>
          <p:cNvPr id="10" name="Curved Connector 9">
            <a:extLst>
              <a:ext uri="{FF2B5EF4-FFF2-40B4-BE49-F238E27FC236}">
                <a16:creationId xmlns:a16="http://schemas.microsoft.com/office/drawing/2014/main" id="{9C9AD206-B29C-5A4B-B7F0-36B974DC87C2}"/>
              </a:ext>
            </a:extLst>
          </p:cNvPr>
          <p:cNvCxnSpPr>
            <a:cxnSpLocks/>
            <a:endCxn id="7" idx="1"/>
          </p:cNvCxnSpPr>
          <p:nvPr/>
        </p:nvCxnSpPr>
        <p:spPr>
          <a:xfrm rot="5400000" flipH="1" flipV="1">
            <a:off x="527908" y="2612080"/>
            <a:ext cx="1586472" cy="677562"/>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F721CC49-8259-5F49-A553-95CC7839BFAB}"/>
              </a:ext>
            </a:extLst>
          </p:cNvPr>
          <p:cNvCxnSpPr>
            <a:cxnSpLocks/>
          </p:cNvCxnSpPr>
          <p:nvPr/>
        </p:nvCxnSpPr>
        <p:spPr>
          <a:xfrm rot="5400000" flipH="1" flipV="1">
            <a:off x="162701" y="3210700"/>
            <a:ext cx="1989435" cy="1005015"/>
          </a:xfrm>
          <a:prstGeom prst="curvedConnector3">
            <a:avLst>
              <a:gd name="adj1" fmla="val 10155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7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7FA1B-287D-DB44-B6CA-2E9B5919B334}"/>
              </a:ext>
            </a:extLst>
          </p:cNvPr>
          <p:cNvSpPr/>
          <p:nvPr/>
        </p:nvSpPr>
        <p:spPr>
          <a:xfrm>
            <a:off x="124803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Python Strings</a:t>
            </a:r>
          </a:p>
        </p:txBody>
      </p:sp>
      <p:sp>
        <p:nvSpPr>
          <p:cNvPr id="3" name="TextBox 2">
            <a:extLst>
              <a:ext uri="{FF2B5EF4-FFF2-40B4-BE49-F238E27FC236}">
                <a16:creationId xmlns:a16="http://schemas.microsoft.com/office/drawing/2014/main" id="{3C6E9165-4F9B-EF42-8CA1-C8EE3599DB44}"/>
              </a:ext>
            </a:extLst>
          </p:cNvPr>
          <p:cNvSpPr txBox="1"/>
          <p:nvPr/>
        </p:nvSpPr>
        <p:spPr>
          <a:xfrm>
            <a:off x="704334" y="617838"/>
            <a:ext cx="1030553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Strings can be used to represent just about anything that can be encoded as text or bytes</a:t>
            </a:r>
          </a:p>
          <a:p>
            <a:pPr marL="285750" indent="-285750">
              <a:buFont typeface="Arial" panose="020B0604020202020204" pitchFamily="34" charset="0"/>
              <a:buChar char="•"/>
            </a:pPr>
            <a:r>
              <a:rPr lang="en-US" sz="1400" dirty="0"/>
              <a:t>This may include symbols, words, context of text files loaded into memory, internet addresses, python source code</a:t>
            </a:r>
          </a:p>
          <a:p>
            <a:pPr marL="285750" indent="-285750">
              <a:buFont typeface="Arial" panose="020B0604020202020204" pitchFamily="34" charset="0"/>
              <a:buChar char="•"/>
            </a:pPr>
            <a:r>
              <a:rPr lang="en-US" sz="1400" dirty="0"/>
              <a:t>Strings are defined as immutable sequences (they have a left-to-right positional order and they CAN NOT be changed in place)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r>
              <a:rPr lang="en-US" sz="1400" b="1" u="sng" dirty="0"/>
              <a:t>Let’s explore some different strings</a:t>
            </a:r>
          </a:p>
        </p:txBody>
      </p:sp>
      <p:pic>
        <p:nvPicPr>
          <p:cNvPr id="4" name="Picture 3">
            <a:extLst>
              <a:ext uri="{FF2B5EF4-FFF2-40B4-BE49-F238E27FC236}">
                <a16:creationId xmlns:a16="http://schemas.microsoft.com/office/drawing/2014/main" id="{2922DAEC-CEA7-C64B-BDE2-4C68C090B62F}"/>
              </a:ext>
            </a:extLst>
          </p:cNvPr>
          <p:cNvPicPr>
            <a:picLocks noChangeAspect="1"/>
          </p:cNvPicPr>
          <p:nvPr/>
        </p:nvPicPr>
        <p:blipFill>
          <a:blip r:embed="rId2"/>
          <a:stretch>
            <a:fillRect/>
          </a:stretch>
        </p:blipFill>
        <p:spPr>
          <a:xfrm>
            <a:off x="862913" y="2374449"/>
            <a:ext cx="4114800" cy="1917700"/>
          </a:xfrm>
          <a:prstGeom prst="rect">
            <a:avLst/>
          </a:prstGeom>
          <a:ln>
            <a:solidFill>
              <a:schemeClr val="accent1">
                <a:shade val="90000"/>
              </a:schemeClr>
            </a:solidFill>
          </a:ln>
        </p:spPr>
      </p:pic>
      <p:sp>
        <p:nvSpPr>
          <p:cNvPr id="5" name="TextBox 4">
            <a:extLst>
              <a:ext uri="{FF2B5EF4-FFF2-40B4-BE49-F238E27FC236}">
                <a16:creationId xmlns:a16="http://schemas.microsoft.com/office/drawing/2014/main" id="{9BCEE56E-8952-9747-B9A8-02D5025A4394}"/>
              </a:ext>
            </a:extLst>
          </p:cNvPr>
          <p:cNvSpPr txBox="1"/>
          <p:nvPr/>
        </p:nvSpPr>
        <p:spPr>
          <a:xfrm>
            <a:off x="6808573" y="2218276"/>
            <a:ext cx="4992130" cy="430887"/>
          </a:xfrm>
          <a:prstGeom prst="rect">
            <a:avLst/>
          </a:prstGeom>
          <a:noFill/>
        </p:spPr>
        <p:txBody>
          <a:bodyPr wrap="square" rtlCol="0">
            <a:spAutoFit/>
          </a:bodyPr>
          <a:lstStyle/>
          <a:p>
            <a:r>
              <a:rPr lang="en-US" sz="1100" dirty="0"/>
              <a:t>“hello” and ‘hello’ serve the same function. Python doesn’t care if you use single quotes are double quote as long as you are consistent.</a:t>
            </a:r>
          </a:p>
        </p:txBody>
      </p:sp>
      <p:sp>
        <p:nvSpPr>
          <p:cNvPr id="6" name="Oval 5">
            <a:extLst>
              <a:ext uri="{FF2B5EF4-FFF2-40B4-BE49-F238E27FC236}">
                <a16:creationId xmlns:a16="http://schemas.microsoft.com/office/drawing/2014/main" id="{689612D6-4AA1-8C45-B974-EEB2289D0E94}"/>
              </a:ext>
            </a:extLst>
          </p:cNvPr>
          <p:cNvSpPr/>
          <p:nvPr/>
        </p:nvSpPr>
        <p:spPr>
          <a:xfrm>
            <a:off x="6660292" y="2218276"/>
            <a:ext cx="148281" cy="215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7" name="Oval 6">
            <a:extLst>
              <a:ext uri="{FF2B5EF4-FFF2-40B4-BE49-F238E27FC236}">
                <a16:creationId xmlns:a16="http://schemas.microsoft.com/office/drawing/2014/main" id="{542E0A77-EDDA-9341-94B8-7F3CBC33C4AD}"/>
              </a:ext>
            </a:extLst>
          </p:cNvPr>
          <p:cNvSpPr/>
          <p:nvPr/>
        </p:nvSpPr>
        <p:spPr>
          <a:xfrm>
            <a:off x="704334" y="2325997"/>
            <a:ext cx="148281" cy="215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8" name="Oval 7">
            <a:extLst>
              <a:ext uri="{FF2B5EF4-FFF2-40B4-BE49-F238E27FC236}">
                <a16:creationId xmlns:a16="http://schemas.microsoft.com/office/drawing/2014/main" id="{02021B54-76DA-2A4A-BDCC-4BF6CEA12F1B}"/>
              </a:ext>
            </a:extLst>
          </p:cNvPr>
          <p:cNvSpPr/>
          <p:nvPr/>
        </p:nvSpPr>
        <p:spPr>
          <a:xfrm>
            <a:off x="704334" y="2541441"/>
            <a:ext cx="148281" cy="215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9" name="Oval 8">
            <a:extLst>
              <a:ext uri="{FF2B5EF4-FFF2-40B4-BE49-F238E27FC236}">
                <a16:creationId xmlns:a16="http://schemas.microsoft.com/office/drawing/2014/main" id="{D93A2A17-7DDE-B24F-AEA6-7771D58D16D9}"/>
              </a:ext>
            </a:extLst>
          </p:cNvPr>
          <p:cNvSpPr/>
          <p:nvPr/>
        </p:nvSpPr>
        <p:spPr>
          <a:xfrm>
            <a:off x="6645875" y="2756885"/>
            <a:ext cx="148281" cy="21544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 name="TextBox 9">
            <a:extLst>
              <a:ext uri="{FF2B5EF4-FFF2-40B4-BE49-F238E27FC236}">
                <a16:creationId xmlns:a16="http://schemas.microsoft.com/office/drawing/2014/main" id="{6BF12C6C-143E-874A-842A-AFA2F9B0C642}"/>
              </a:ext>
            </a:extLst>
          </p:cNvPr>
          <p:cNvSpPr txBox="1"/>
          <p:nvPr/>
        </p:nvSpPr>
        <p:spPr>
          <a:xfrm>
            <a:off x="6808573" y="2756885"/>
            <a:ext cx="4992130" cy="261610"/>
          </a:xfrm>
          <a:prstGeom prst="rect">
            <a:avLst/>
          </a:prstGeom>
          <a:noFill/>
        </p:spPr>
        <p:txBody>
          <a:bodyPr wrap="square" rtlCol="0">
            <a:spAutoFit/>
          </a:bodyPr>
          <a:lstStyle/>
          <a:p>
            <a:r>
              <a:rPr lang="en-US" sz="1100" dirty="0"/>
              <a:t>Strings can be a combination of letters, numbers, spaces, special charters</a:t>
            </a:r>
          </a:p>
        </p:txBody>
      </p:sp>
      <p:sp>
        <p:nvSpPr>
          <p:cNvPr id="11" name="Oval 10">
            <a:extLst>
              <a:ext uri="{FF2B5EF4-FFF2-40B4-BE49-F238E27FC236}">
                <a16:creationId xmlns:a16="http://schemas.microsoft.com/office/drawing/2014/main" id="{327286FE-CD52-ED4E-8FD2-4873A218EBE0}"/>
              </a:ext>
            </a:extLst>
          </p:cNvPr>
          <p:cNvSpPr/>
          <p:nvPr/>
        </p:nvSpPr>
        <p:spPr>
          <a:xfrm>
            <a:off x="714632" y="2756884"/>
            <a:ext cx="148281" cy="21544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pic>
        <p:nvPicPr>
          <p:cNvPr id="12" name="Picture 11">
            <a:extLst>
              <a:ext uri="{FF2B5EF4-FFF2-40B4-BE49-F238E27FC236}">
                <a16:creationId xmlns:a16="http://schemas.microsoft.com/office/drawing/2014/main" id="{72F4023B-2365-134A-A383-BBECFD9302C2}"/>
              </a:ext>
            </a:extLst>
          </p:cNvPr>
          <p:cNvPicPr>
            <a:picLocks noChangeAspect="1"/>
          </p:cNvPicPr>
          <p:nvPr/>
        </p:nvPicPr>
        <p:blipFill>
          <a:blip r:embed="rId3"/>
          <a:stretch>
            <a:fillRect/>
          </a:stretch>
        </p:blipFill>
        <p:spPr>
          <a:xfrm>
            <a:off x="862913" y="4507592"/>
            <a:ext cx="2514600" cy="1739900"/>
          </a:xfrm>
          <a:prstGeom prst="rect">
            <a:avLst/>
          </a:prstGeom>
          <a:ln>
            <a:solidFill>
              <a:schemeClr val="accent1">
                <a:shade val="50000"/>
                <a:shade val="90000"/>
              </a:schemeClr>
            </a:solidFill>
          </a:ln>
        </p:spPr>
      </p:pic>
      <p:sp>
        <p:nvSpPr>
          <p:cNvPr id="13" name="Oval 12">
            <a:extLst>
              <a:ext uri="{FF2B5EF4-FFF2-40B4-BE49-F238E27FC236}">
                <a16:creationId xmlns:a16="http://schemas.microsoft.com/office/drawing/2014/main" id="{1AC2975B-C7B9-904D-8F4C-C3E4AAE8450B}"/>
              </a:ext>
            </a:extLst>
          </p:cNvPr>
          <p:cNvSpPr/>
          <p:nvPr/>
        </p:nvSpPr>
        <p:spPr>
          <a:xfrm>
            <a:off x="6645874" y="3213557"/>
            <a:ext cx="148281" cy="2154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4" name="Oval 13">
            <a:extLst>
              <a:ext uri="{FF2B5EF4-FFF2-40B4-BE49-F238E27FC236}">
                <a16:creationId xmlns:a16="http://schemas.microsoft.com/office/drawing/2014/main" id="{959359A5-6FBD-0E4F-AE00-4D563DBCC9A3}"/>
              </a:ext>
            </a:extLst>
          </p:cNvPr>
          <p:cNvSpPr/>
          <p:nvPr/>
        </p:nvSpPr>
        <p:spPr>
          <a:xfrm>
            <a:off x="691977" y="3117855"/>
            <a:ext cx="148281" cy="2154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5" name="TextBox 14">
            <a:extLst>
              <a:ext uri="{FF2B5EF4-FFF2-40B4-BE49-F238E27FC236}">
                <a16:creationId xmlns:a16="http://schemas.microsoft.com/office/drawing/2014/main" id="{52BCE44C-5F17-AB4B-AB58-7C17FE8D311E}"/>
              </a:ext>
            </a:extLst>
          </p:cNvPr>
          <p:cNvSpPr txBox="1"/>
          <p:nvPr/>
        </p:nvSpPr>
        <p:spPr>
          <a:xfrm>
            <a:off x="6794155" y="3216258"/>
            <a:ext cx="4992130" cy="261610"/>
          </a:xfrm>
          <a:prstGeom prst="rect">
            <a:avLst/>
          </a:prstGeom>
          <a:noFill/>
        </p:spPr>
        <p:txBody>
          <a:bodyPr wrap="square" rtlCol="0">
            <a:spAutoFit/>
          </a:bodyPr>
          <a:lstStyle/>
          <a:p>
            <a:r>
              <a:rPr lang="en-US" sz="1100" dirty="0"/>
              <a:t>Define an empty string</a:t>
            </a:r>
          </a:p>
        </p:txBody>
      </p:sp>
      <p:sp>
        <p:nvSpPr>
          <p:cNvPr id="16" name="Oval 15">
            <a:extLst>
              <a:ext uri="{FF2B5EF4-FFF2-40B4-BE49-F238E27FC236}">
                <a16:creationId xmlns:a16="http://schemas.microsoft.com/office/drawing/2014/main" id="{380CCD35-6210-C240-A0C5-671500F68AE0}"/>
              </a:ext>
            </a:extLst>
          </p:cNvPr>
          <p:cNvSpPr/>
          <p:nvPr/>
        </p:nvSpPr>
        <p:spPr>
          <a:xfrm>
            <a:off x="6660291" y="3985437"/>
            <a:ext cx="148281" cy="215444"/>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7" name="TextBox 16">
            <a:extLst>
              <a:ext uri="{FF2B5EF4-FFF2-40B4-BE49-F238E27FC236}">
                <a16:creationId xmlns:a16="http://schemas.microsoft.com/office/drawing/2014/main" id="{8AFA415E-E7C5-ED4C-968A-5395814C26D3}"/>
              </a:ext>
            </a:extLst>
          </p:cNvPr>
          <p:cNvSpPr txBox="1"/>
          <p:nvPr/>
        </p:nvSpPr>
        <p:spPr>
          <a:xfrm>
            <a:off x="6808573" y="3979233"/>
            <a:ext cx="4992130" cy="261610"/>
          </a:xfrm>
          <a:prstGeom prst="rect">
            <a:avLst/>
          </a:prstGeom>
          <a:noFill/>
        </p:spPr>
        <p:txBody>
          <a:bodyPr wrap="square" rtlCol="0">
            <a:spAutoFit/>
          </a:bodyPr>
          <a:lstStyle/>
          <a:p>
            <a:r>
              <a:rPr lang="en-US" sz="1100" dirty="0"/>
              <a:t>Concatenate string</a:t>
            </a:r>
          </a:p>
        </p:txBody>
      </p:sp>
      <p:sp>
        <p:nvSpPr>
          <p:cNvPr id="18" name="Oval 17">
            <a:extLst>
              <a:ext uri="{FF2B5EF4-FFF2-40B4-BE49-F238E27FC236}">
                <a16:creationId xmlns:a16="http://schemas.microsoft.com/office/drawing/2014/main" id="{F8DC3035-46AC-7047-B697-BA3D637EBFAE}"/>
              </a:ext>
            </a:extLst>
          </p:cNvPr>
          <p:cNvSpPr/>
          <p:nvPr/>
        </p:nvSpPr>
        <p:spPr>
          <a:xfrm>
            <a:off x="6645874" y="3521703"/>
            <a:ext cx="148281" cy="2154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9" name="TextBox 18">
            <a:extLst>
              <a:ext uri="{FF2B5EF4-FFF2-40B4-BE49-F238E27FC236}">
                <a16:creationId xmlns:a16="http://schemas.microsoft.com/office/drawing/2014/main" id="{3B281195-71F7-2A40-B48D-5BA060F22D18}"/>
              </a:ext>
            </a:extLst>
          </p:cNvPr>
          <p:cNvSpPr txBox="1"/>
          <p:nvPr/>
        </p:nvSpPr>
        <p:spPr>
          <a:xfrm>
            <a:off x="6818873" y="3508564"/>
            <a:ext cx="4992130" cy="430887"/>
          </a:xfrm>
          <a:prstGeom prst="rect">
            <a:avLst/>
          </a:prstGeom>
          <a:noFill/>
        </p:spPr>
        <p:txBody>
          <a:bodyPr wrap="square" rtlCol="0">
            <a:spAutoFit/>
          </a:bodyPr>
          <a:lstStyle/>
          <a:p>
            <a:r>
              <a:rPr lang="en-US" sz="1100" dirty="0"/>
              <a:t>You can use a single quote as part of your string as long as you are using double quotes to surround your string</a:t>
            </a:r>
          </a:p>
        </p:txBody>
      </p:sp>
      <p:sp>
        <p:nvSpPr>
          <p:cNvPr id="20" name="Oval 19">
            <a:extLst>
              <a:ext uri="{FF2B5EF4-FFF2-40B4-BE49-F238E27FC236}">
                <a16:creationId xmlns:a16="http://schemas.microsoft.com/office/drawing/2014/main" id="{E9F42723-B39E-D048-AE0A-3711145D63F1}"/>
              </a:ext>
            </a:extLst>
          </p:cNvPr>
          <p:cNvSpPr/>
          <p:nvPr/>
        </p:nvSpPr>
        <p:spPr>
          <a:xfrm>
            <a:off x="691977" y="3616285"/>
            <a:ext cx="148281" cy="215444"/>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21" name="Oval 20">
            <a:extLst>
              <a:ext uri="{FF2B5EF4-FFF2-40B4-BE49-F238E27FC236}">
                <a16:creationId xmlns:a16="http://schemas.microsoft.com/office/drawing/2014/main" id="{C21F7D07-CE55-D442-9A19-80DB5BE551E0}"/>
              </a:ext>
            </a:extLst>
          </p:cNvPr>
          <p:cNvSpPr/>
          <p:nvPr/>
        </p:nvSpPr>
        <p:spPr>
          <a:xfrm>
            <a:off x="691977" y="4507592"/>
            <a:ext cx="148281" cy="215444"/>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22" name="Oval 21">
            <a:extLst>
              <a:ext uri="{FF2B5EF4-FFF2-40B4-BE49-F238E27FC236}">
                <a16:creationId xmlns:a16="http://schemas.microsoft.com/office/drawing/2014/main" id="{5F85AED8-64C1-394A-A681-E2DAF77832A7}"/>
              </a:ext>
            </a:extLst>
          </p:cNvPr>
          <p:cNvSpPr/>
          <p:nvPr/>
        </p:nvSpPr>
        <p:spPr>
          <a:xfrm>
            <a:off x="6670592" y="4352736"/>
            <a:ext cx="148281" cy="21544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23" name="TextBox 22">
            <a:extLst>
              <a:ext uri="{FF2B5EF4-FFF2-40B4-BE49-F238E27FC236}">
                <a16:creationId xmlns:a16="http://schemas.microsoft.com/office/drawing/2014/main" id="{7D30882D-9B3A-E74A-9C18-5A811B9C86D9}"/>
              </a:ext>
            </a:extLst>
          </p:cNvPr>
          <p:cNvSpPr txBox="1"/>
          <p:nvPr/>
        </p:nvSpPr>
        <p:spPr>
          <a:xfrm>
            <a:off x="6818873" y="4798852"/>
            <a:ext cx="4992130" cy="430887"/>
          </a:xfrm>
          <a:prstGeom prst="rect">
            <a:avLst/>
          </a:prstGeom>
          <a:noFill/>
        </p:spPr>
        <p:txBody>
          <a:bodyPr wrap="square" rtlCol="0">
            <a:spAutoFit/>
          </a:bodyPr>
          <a:lstStyle/>
          <a:p>
            <a:r>
              <a:rPr lang="en-US" sz="1100" dirty="0"/>
              <a:t>You may use a number in the variable name, but you can’t start with one or you will get an error like this one.</a:t>
            </a:r>
          </a:p>
        </p:txBody>
      </p:sp>
      <p:pic>
        <p:nvPicPr>
          <p:cNvPr id="24" name="Picture 23">
            <a:extLst>
              <a:ext uri="{FF2B5EF4-FFF2-40B4-BE49-F238E27FC236}">
                <a16:creationId xmlns:a16="http://schemas.microsoft.com/office/drawing/2014/main" id="{CA0B81C6-19AB-4347-814E-2CB49212CEAD}"/>
              </a:ext>
            </a:extLst>
          </p:cNvPr>
          <p:cNvPicPr>
            <a:picLocks noChangeAspect="1"/>
          </p:cNvPicPr>
          <p:nvPr/>
        </p:nvPicPr>
        <p:blipFill>
          <a:blip r:embed="rId4"/>
          <a:stretch>
            <a:fillRect/>
          </a:stretch>
        </p:blipFill>
        <p:spPr>
          <a:xfrm>
            <a:off x="3546395" y="4488097"/>
            <a:ext cx="2743200" cy="1587500"/>
          </a:xfrm>
          <a:prstGeom prst="rect">
            <a:avLst/>
          </a:prstGeom>
          <a:ln>
            <a:solidFill>
              <a:schemeClr val="accent1">
                <a:shade val="50000"/>
                <a:shade val="90000"/>
              </a:schemeClr>
            </a:solidFill>
          </a:ln>
        </p:spPr>
      </p:pic>
      <p:sp>
        <p:nvSpPr>
          <p:cNvPr id="25" name="Oval 24">
            <a:extLst>
              <a:ext uri="{FF2B5EF4-FFF2-40B4-BE49-F238E27FC236}">
                <a16:creationId xmlns:a16="http://schemas.microsoft.com/office/drawing/2014/main" id="{20C461D0-983B-AD4B-90E5-03E52DABB1B1}"/>
              </a:ext>
            </a:extLst>
          </p:cNvPr>
          <p:cNvSpPr/>
          <p:nvPr/>
        </p:nvSpPr>
        <p:spPr>
          <a:xfrm>
            <a:off x="6656179" y="4808090"/>
            <a:ext cx="148281" cy="21544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26" name="TextBox 25">
            <a:extLst>
              <a:ext uri="{FF2B5EF4-FFF2-40B4-BE49-F238E27FC236}">
                <a16:creationId xmlns:a16="http://schemas.microsoft.com/office/drawing/2014/main" id="{2EA67336-79B3-954B-AC0E-5CAB8172E2DA}"/>
              </a:ext>
            </a:extLst>
          </p:cNvPr>
          <p:cNvSpPr txBox="1"/>
          <p:nvPr/>
        </p:nvSpPr>
        <p:spPr>
          <a:xfrm>
            <a:off x="6818873" y="4314005"/>
            <a:ext cx="4992130" cy="430887"/>
          </a:xfrm>
          <a:prstGeom prst="rect">
            <a:avLst/>
          </a:prstGeom>
          <a:noFill/>
        </p:spPr>
        <p:txBody>
          <a:bodyPr wrap="square" rtlCol="0">
            <a:spAutoFit/>
          </a:bodyPr>
          <a:lstStyle/>
          <a:p>
            <a:r>
              <a:rPr lang="en-US" sz="1100" dirty="0"/>
              <a:t>Reserved words like the word “class” are not allowed to be used as variable names (</a:t>
            </a:r>
            <a:r>
              <a:rPr lang="en-US" sz="1100" dirty="0">
                <a:solidFill>
                  <a:srgbClr val="C00000"/>
                </a:solidFill>
              </a:rPr>
              <a:t>see next slide for listing of reserved words</a:t>
            </a:r>
            <a:r>
              <a:rPr lang="en-US" sz="1100" dirty="0"/>
              <a:t>)</a:t>
            </a:r>
          </a:p>
        </p:txBody>
      </p:sp>
      <p:sp>
        <p:nvSpPr>
          <p:cNvPr id="27" name="Oval 26">
            <a:extLst>
              <a:ext uri="{FF2B5EF4-FFF2-40B4-BE49-F238E27FC236}">
                <a16:creationId xmlns:a16="http://schemas.microsoft.com/office/drawing/2014/main" id="{A3991CC7-584D-7C49-9766-50D69E08264B}"/>
              </a:ext>
            </a:extLst>
          </p:cNvPr>
          <p:cNvSpPr/>
          <p:nvPr/>
        </p:nvSpPr>
        <p:spPr>
          <a:xfrm>
            <a:off x="640491" y="5066403"/>
            <a:ext cx="148281" cy="21544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28" name="Oval 27">
            <a:extLst>
              <a:ext uri="{FF2B5EF4-FFF2-40B4-BE49-F238E27FC236}">
                <a16:creationId xmlns:a16="http://schemas.microsoft.com/office/drawing/2014/main" id="{DA45B800-9F95-E546-81BE-58819F54DD9F}"/>
              </a:ext>
            </a:extLst>
          </p:cNvPr>
          <p:cNvSpPr/>
          <p:nvPr/>
        </p:nvSpPr>
        <p:spPr>
          <a:xfrm>
            <a:off x="3451654" y="4488097"/>
            <a:ext cx="148281" cy="21544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29" name="Oval 28">
            <a:extLst>
              <a:ext uri="{FF2B5EF4-FFF2-40B4-BE49-F238E27FC236}">
                <a16:creationId xmlns:a16="http://schemas.microsoft.com/office/drawing/2014/main" id="{933D42B6-C446-1C4F-AE2F-706FE99DA66B}"/>
              </a:ext>
            </a:extLst>
          </p:cNvPr>
          <p:cNvSpPr/>
          <p:nvPr/>
        </p:nvSpPr>
        <p:spPr>
          <a:xfrm>
            <a:off x="3424884" y="5468400"/>
            <a:ext cx="148281" cy="21544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cxnSp>
        <p:nvCxnSpPr>
          <p:cNvPr id="31" name="Straight Arrow Connector 30">
            <a:extLst>
              <a:ext uri="{FF2B5EF4-FFF2-40B4-BE49-F238E27FC236}">
                <a16:creationId xmlns:a16="http://schemas.microsoft.com/office/drawing/2014/main" id="{79602E4C-BD23-B248-8289-E4DBB09A286D}"/>
              </a:ext>
            </a:extLst>
          </p:cNvPr>
          <p:cNvCxnSpPr>
            <a:cxnSpLocks/>
          </p:cNvCxnSpPr>
          <p:nvPr/>
        </p:nvCxnSpPr>
        <p:spPr>
          <a:xfrm flipH="1">
            <a:off x="5214552" y="5576122"/>
            <a:ext cx="174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78797A-AAD7-4545-98EB-EB389A615FF7}"/>
              </a:ext>
            </a:extLst>
          </p:cNvPr>
          <p:cNvSpPr txBox="1"/>
          <p:nvPr/>
        </p:nvSpPr>
        <p:spPr>
          <a:xfrm>
            <a:off x="6956854" y="5468400"/>
            <a:ext cx="4992130" cy="261610"/>
          </a:xfrm>
          <a:prstGeom prst="rect">
            <a:avLst/>
          </a:prstGeom>
          <a:noFill/>
        </p:spPr>
        <p:txBody>
          <a:bodyPr wrap="square" rtlCol="0">
            <a:spAutoFit/>
          </a:bodyPr>
          <a:lstStyle/>
          <a:p>
            <a:r>
              <a:rPr lang="en-US" sz="1100" dirty="0"/>
              <a:t>This one works because the number is not the first character</a:t>
            </a:r>
          </a:p>
        </p:txBody>
      </p:sp>
    </p:spTree>
    <p:extLst>
      <p:ext uri="{BB962C8B-B14F-4D97-AF65-F5344CB8AC3E}">
        <p14:creationId xmlns:p14="http://schemas.microsoft.com/office/powerpoint/2010/main" val="338643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D9B9CF-EEC5-2947-BD62-B36370539F01}"/>
              </a:ext>
            </a:extLst>
          </p:cNvPr>
          <p:cNvSpPr/>
          <p:nvPr/>
        </p:nvSpPr>
        <p:spPr>
          <a:xfrm>
            <a:off x="124803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 Python Reserved Words</a:t>
            </a:r>
          </a:p>
        </p:txBody>
      </p:sp>
      <p:pic>
        <p:nvPicPr>
          <p:cNvPr id="3" name="Picture 2">
            <a:extLst>
              <a:ext uri="{FF2B5EF4-FFF2-40B4-BE49-F238E27FC236}">
                <a16:creationId xmlns:a16="http://schemas.microsoft.com/office/drawing/2014/main" id="{06A81B9E-C12B-5346-9F37-593B67F6B538}"/>
              </a:ext>
            </a:extLst>
          </p:cNvPr>
          <p:cNvPicPr>
            <a:picLocks noChangeAspect="1"/>
          </p:cNvPicPr>
          <p:nvPr/>
        </p:nvPicPr>
        <p:blipFill>
          <a:blip r:embed="rId2"/>
          <a:stretch>
            <a:fillRect/>
          </a:stretch>
        </p:blipFill>
        <p:spPr>
          <a:xfrm>
            <a:off x="2915679" y="930874"/>
            <a:ext cx="6360642" cy="3801763"/>
          </a:xfrm>
          <a:prstGeom prst="rect">
            <a:avLst/>
          </a:prstGeom>
          <a:ln>
            <a:solidFill>
              <a:srgbClr val="002060"/>
            </a:solidFill>
          </a:ln>
        </p:spPr>
      </p:pic>
    </p:spTree>
    <p:extLst>
      <p:ext uri="{BB962C8B-B14F-4D97-AF65-F5344CB8AC3E}">
        <p14:creationId xmlns:p14="http://schemas.microsoft.com/office/powerpoint/2010/main" val="3320632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05FC48-BC47-224B-9F0E-204E42212B74}"/>
              </a:ext>
            </a:extLst>
          </p:cNvPr>
          <p:cNvSpPr/>
          <p:nvPr/>
        </p:nvSpPr>
        <p:spPr>
          <a:xfrm>
            <a:off x="1192169" y="10311"/>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Other Things we Can Do With Python Strings</a:t>
            </a:r>
          </a:p>
        </p:txBody>
      </p:sp>
      <p:sp>
        <p:nvSpPr>
          <p:cNvPr id="3" name="Rectangle 2">
            <a:extLst>
              <a:ext uri="{FF2B5EF4-FFF2-40B4-BE49-F238E27FC236}">
                <a16:creationId xmlns:a16="http://schemas.microsoft.com/office/drawing/2014/main" id="{C94CE8AC-8492-BC43-A6EA-2D17BDB8C7AE}"/>
              </a:ext>
            </a:extLst>
          </p:cNvPr>
          <p:cNvSpPr/>
          <p:nvPr/>
        </p:nvSpPr>
        <p:spPr>
          <a:xfrm>
            <a:off x="186270" y="468754"/>
            <a:ext cx="5589372" cy="2308324"/>
          </a:xfrm>
          <a:prstGeom prst="rect">
            <a:avLst/>
          </a:prstGeom>
          <a:ln>
            <a:solidFill>
              <a:srgbClr val="002060"/>
            </a:solidFill>
          </a:ln>
        </p:spPr>
        <p:txBody>
          <a:bodyPr wrap="square">
            <a:spAutoFit/>
          </a:bodyPr>
          <a:lstStyle/>
          <a:p>
            <a:r>
              <a:rPr lang="en-US" sz="1200" dirty="0" err="1"/>
              <a:t>dir</a:t>
            </a:r>
            <a:r>
              <a:rPr lang="en-US" sz="1200" dirty="0"/>
              <a:t>(</a:t>
            </a:r>
            <a:r>
              <a:rPr lang="en-US" sz="1200" b="1" dirty="0">
                <a:solidFill>
                  <a:srgbClr val="0432FF"/>
                </a:solidFill>
              </a:rPr>
              <a:t>one_1</a:t>
            </a:r>
            <a:r>
              <a:rPr lang="en-US" sz="1200" dirty="0"/>
              <a:t>)</a:t>
            </a:r>
          </a:p>
          <a:p>
            <a:r>
              <a:rPr lang="en-US" sz="1200" dirty="0"/>
              <a:t>['__add__', '__class__', '__contains__', '__</a:t>
            </a:r>
            <a:r>
              <a:rPr lang="en-US" sz="1200" dirty="0" err="1"/>
              <a:t>delattr</a:t>
            </a:r>
            <a:r>
              <a:rPr lang="en-US" sz="1200" dirty="0"/>
              <a:t>__', '__</a:t>
            </a:r>
            <a:r>
              <a:rPr lang="en-US" sz="1200" dirty="0" err="1"/>
              <a:t>dir</a:t>
            </a:r>
            <a:r>
              <a:rPr lang="en-US" sz="1200" dirty="0"/>
              <a:t>__', '__doc__', '__</a:t>
            </a:r>
            <a:r>
              <a:rPr lang="en-US" sz="1200" dirty="0" err="1"/>
              <a:t>eq</a:t>
            </a:r>
            <a:r>
              <a:rPr lang="en-US" sz="1200" dirty="0"/>
              <a:t>__', '__format__', '__</a:t>
            </a:r>
            <a:r>
              <a:rPr lang="en-US" sz="1200" dirty="0" err="1"/>
              <a:t>ge</a:t>
            </a:r>
            <a:r>
              <a:rPr lang="en-US" sz="1200" dirty="0"/>
              <a:t>__', '__</a:t>
            </a:r>
            <a:r>
              <a:rPr lang="en-US" sz="1200" dirty="0" err="1"/>
              <a:t>getattribute</a:t>
            </a:r>
            <a:r>
              <a:rPr lang="en-US" sz="1200" dirty="0"/>
              <a:t>__', '__</a:t>
            </a:r>
            <a:r>
              <a:rPr lang="en-US" sz="1200" dirty="0" err="1"/>
              <a:t>getitem</a:t>
            </a:r>
            <a:r>
              <a:rPr lang="en-US" sz="1200" dirty="0"/>
              <a:t>__', '__</a:t>
            </a:r>
            <a:r>
              <a:rPr lang="en-US" sz="1200" dirty="0" err="1"/>
              <a:t>getnewargs</a:t>
            </a:r>
            <a:r>
              <a:rPr lang="en-US" sz="1200" dirty="0"/>
              <a:t>__', '__</a:t>
            </a:r>
            <a:r>
              <a:rPr lang="en-US" sz="1200" dirty="0" err="1"/>
              <a:t>gt</a:t>
            </a:r>
            <a:r>
              <a:rPr lang="en-US" sz="1200" dirty="0"/>
              <a:t>__', '__hash__', '__</a:t>
            </a:r>
            <a:r>
              <a:rPr lang="en-US" sz="1200" dirty="0" err="1"/>
              <a:t>init</a:t>
            </a:r>
            <a:r>
              <a:rPr lang="en-US" sz="1200" dirty="0"/>
              <a:t>__', '__</a:t>
            </a:r>
            <a:r>
              <a:rPr lang="en-US" sz="1200" dirty="0" err="1"/>
              <a:t>init_subclass</a:t>
            </a:r>
            <a:r>
              <a:rPr lang="en-US" sz="1200" dirty="0"/>
              <a:t>__', '__</a:t>
            </a:r>
            <a:r>
              <a:rPr lang="en-US" sz="1200" dirty="0" err="1"/>
              <a:t>iter</a:t>
            </a:r>
            <a:r>
              <a:rPr lang="en-US" sz="1200" dirty="0"/>
              <a:t>__', '__le__', '__</a:t>
            </a:r>
            <a:r>
              <a:rPr lang="en-US" sz="1200" dirty="0" err="1"/>
              <a:t>len</a:t>
            </a:r>
            <a:r>
              <a:rPr lang="en-US" sz="1200" dirty="0"/>
              <a:t>__', '__</a:t>
            </a:r>
            <a:r>
              <a:rPr lang="en-US" sz="1200" dirty="0" err="1"/>
              <a:t>lt</a:t>
            </a:r>
            <a:r>
              <a:rPr lang="en-US" sz="1200" dirty="0"/>
              <a:t>__', '__mod__', '__</a:t>
            </a:r>
            <a:r>
              <a:rPr lang="en-US" sz="1200" dirty="0" err="1"/>
              <a:t>mul</a:t>
            </a:r>
            <a:r>
              <a:rPr lang="en-US" sz="1200" dirty="0"/>
              <a:t>__', '__ne__', '__new__', '__reduce__', '__</a:t>
            </a:r>
            <a:r>
              <a:rPr lang="en-US" sz="1200" dirty="0" err="1"/>
              <a:t>reduce_ex</a:t>
            </a:r>
            <a:r>
              <a:rPr lang="en-US" sz="1200" dirty="0"/>
              <a:t>__', '__</a:t>
            </a:r>
            <a:r>
              <a:rPr lang="en-US" sz="1200" dirty="0" err="1"/>
              <a:t>repr</a:t>
            </a:r>
            <a:r>
              <a:rPr lang="en-US" sz="1200" dirty="0"/>
              <a:t>__', '__</a:t>
            </a:r>
            <a:r>
              <a:rPr lang="en-US" sz="1200" dirty="0" err="1"/>
              <a:t>rmod</a:t>
            </a:r>
            <a:r>
              <a:rPr lang="en-US" sz="1200" dirty="0"/>
              <a:t>__', '__</a:t>
            </a:r>
            <a:r>
              <a:rPr lang="en-US" sz="1200" dirty="0" err="1"/>
              <a:t>rmul</a:t>
            </a:r>
            <a:r>
              <a:rPr lang="en-US" sz="1200" dirty="0"/>
              <a:t>__', '__</a:t>
            </a:r>
            <a:r>
              <a:rPr lang="en-US" sz="1200" dirty="0" err="1"/>
              <a:t>setattr</a:t>
            </a:r>
            <a:r>
              <a:rPr lang="en-US" sz="1200" dirty="0"/>
              <a:t>__', '__</a:t>
            </a:r>
            <a:r>
              <a:rPr lang="en-US" sz="1200" dirty="0" err="1"/>
              <a:t>sizeof</a:t>
            </a:r>
            <a:r>
              <a:rPr lang="en-US" sz="1200" dirty="0"/>
              <a:t>__', '__</a:t>
            </a:r>
            <a:r>
              <a:rPr lang="en-US" sz="1200" dirty="0" err="1"/>
              <a:t>str</a:t>
            </a:r>
            <a:r>
              <a:rPr lang="en-US" sz="1200" dirty="0"/>
              <a:t>__', '__</a:t>
            </a:r>
            <a:r>
              <a:rPr lang="en-US" sz="1200" dirty="0" err="1"/>
              <a:t>subclasshook</a:t>
            </a:r>
            <a:r>
              <a:rPr lang="en-US" sz="1200" dirty="0"/>
              <a:t>__', 'capitalize', '</a:t>
            </a:r>
            <a:r>
              <a:rPr lang="en-US" sz="1200" dirty="0" err="1"/>
              <a:t>casefold</a:t>
            </a:r>
            <a:r>
              <a:rPr lang="en-US" sz="1200" dirty="0"/>
              <a:t>', 'center', 'count', 'encode', '</a:t>
            </a:r>
            <a:r>
              <a:rPr lang="en-US" sz="1200" dirty="0" err="1"/>
              <a:t>endswith</a:t>
            </a:r>
            <a:r>
              <a:rPr lang="en-US" sz="1200" dirty="0"/>
              <a:t>', '</a:t>
            </a:r>
            <a:r>
              <a:rPr lang="en-US" sz="1200" dirty="0" err="1"/>
              <a:t>expandtabs</a:t>
            </a:r>
            <a:r>
              <a:rPr lang="en-US" sz="1200" dirty="0"/>
              <a:t>', 'find', 'format', '</a:t>
            </a:r>
            <a:r>
              <a:rPr lang="en-US" sz="1200" dirty="0" err="1"/>
              <a:t>format_map</a:t>
            </a:r>
            <a:r>
              <a:rPr lang="en-US" sz="1200" dirty="0"/>
              <a:t>', 'index', '</a:t>
            </a:r>
            <a:r>
              <a:rPr lang="en-US" sz="1200" dirty="0" err="1"/>
              <a:t>isalnum</a:t>
            </a:r>
            <a:r>
              <a:rPr lang="en-US" sz="1200" dirty="0"/>
              <a:t>', '</a:t>
            </a:r>
            <a:r>
              <a:rPr lang="en-US" sz="1200" dirty="0" err="1"/>
              <a:t>isalpha</a:t>
            </a:r>
            <a:r>
              <a:rPr lang="en-US" sz="1200" dirty="0"/>
              <a:t>', '</a:t>
            </a:r>
            <a:r>
              <a:rPr lang="en-US" sz="1200" dirty="0" err="1"/>
              <a:t>isascii</a:t>
            </a:r>
            <a:r>
              <a:rPr lang="en-US" sz="1200" dirty="0"/>
              <a:t>', '</a:t>
            </a:r>
            <a:r>
              <a:rPr lang="en-US" sz="1200" dirty="0" err="1"/>
              <a:t>isdecimal</a:t>
            </a:r>
            <a:r>
              <a:rPr lang="en-US" sz="1200" dirty="0"/>
              <a:t>', '</a:t>
            </a:r>
            <a:r>
              <a:rPr lang="en-US" sz="1200" dirty="0" err="1"/>
              <a:t>isdigit</a:t>
            </a:r>
            <a:r>
              <a:rPr lang="en-US" sz="1200" dirty="0"/>
              <a:t>', '</a:t>
            </a:r>
            <a:r>
              <a:rPr lang="en-US" sz="1200" dirty="0" err="1"/>
              <a:t>isidentifier</a:t>
            </a:r>
            <a:r>
              <a:rPr lang="en-US" sz="1200" dirty="0"/>
              <a:t>', '</a:t>
            </a:r>
            <a:r>
              <a:rPr lang="en-US" sz="1200" dirty="0" err="1"/>
              <a:t>islower</a:t>
            </a:r>
            <a:r>
              <a:rPr lang="en-US" sz="1200" dirty="0"/>
              <a:t>', '</a:t>
            </a:r>
            <a:r>
              <a:rPr lang="en-US" sz="1200" dirty="0" err="1"/>
              <a:t>isnumeric</a:t>
            </a:r>
            <a:r>
              <a:rPr lang="en-US" sz="1200" dirty="0"/>
              <a:t>', '</a:t>
            </a:r>
            <a:r>
              <a:rPr lang="en-US" sz="1200" dirty="0" err="1"/>
              <a:t>isprintable</a:t>
            </a:r>
            <a:r>
              <a:rPr lang="en-US" sz="1200" dirty="0"/>
              <a:t>', '</a:t>
            </a:r>
            <a:r>
              <a:rPr lang="en-US" sz="1200" dirty="0" err="1"/>
              <a:t>isspace</a:t>
            </a:r>
            <a:r>
              <a:rPr lang="en-US" sz="1200" dirty="0"/>
              <a:t>', '</a:t>
            </a:r>
            <a:r>
              <a:rPr lang="en-US" sz="1200" dirty="0" err="1"/>
              <a:t>istitle</a:t>
            </a:r>
            <a:r>
              <a:rPr lang="en-US" sz="1200" dirty="0"/>
              <a:t>', '</a:t>
            </a:r>
            <a:r>
              <a:rPr lang="en-US" sz="1200" dirty="0" err="1"/>
              <a:t>isupper</a:t>
            </a:r>
            <a:r>
              <a:rPr lang="en-US" sz="1200" dirty="0"/>
              <a:t>', 'join', '</a:t>
            </a:r>
            <a:r>
              <a:rPr lang="en-US" sz="1200" dirty="0" err="1"/>
              <a:t>ljust</a:t>
            </a:r>
            <a:r>
              <a:rPr lang="en-US" sz="1200" dirty="0"/>
              <a:t>', 'lower', '</a:t>
            </a:r>
            <a:r>
              <a:rPr lang="en-US" sz="1200" dirty="0" err="1"/>
              <a:t>lstrip</a:t>
            </a:r>
            <a:r>
              <a:rPr lang="en-US" sz="1200" dirty="0"/>
              <a:t>', '</a:t>
            </a:r>
            <a:r>
              <a:rPr lang="en-US" sz="1200" dirty="0" err="1"/>
              <a:t>maketrans</a:t>
            </a:r>
            <a:r>
              <a:rPr lang="en-US" sz="1200" dirty="0"/>
              <a:t>', 'partition', 'replace', '</a:t>
            </a:r>
            <a:r>
              <a:rPr lang="en-US" sz="1200" dirty="0" err="1"/>
              <a:t>rfind</a:t>
            </a:r>
            <a:r>
              <a:rPr lang="en-US" sz="1200" dirty="0"/>
              <a:t>', '</a:t>
            </a:r>
            <a:r>
              <a:rPr lang="en-US" sz="1200" dirty="0" err="1"/>
              <a:t>rindex</a:t>
            </a:r>
            <a:r>
              <a:rPr lang="en-US" sz="1200" dirty="0"/>
              <a:t>', '</a:t>
            </a:r>
            <a:r>
              <a:rPr lang="en-US" sz="1200" dirty="0" err="1"/>
              <a:t>rjust</a:t>
            </a:r>
            <a:r>
              <a:rPr lang="en-US" sz="1200" dirty="0"/>
              <a:t>', '</a:t>
            </a:r>
            <a:r>
              <a:rPr lang="en-US" sz="1200" dirty="0" err="1"/>
              <a:t>rpartition</a:t>
            </a:r>
            <a:r>
              <a:rPr lang="en-US" sz="1200" dirty="0"/>
              <a:t>', '</a:t>
            </a:r>
            <a:r>
              <a:rPr lang="en-US" sz="1200" dirty="0" err="1"/>
              <a:t>rsplit</a:t>
            </a:r>
            <a:r>
              <a:rPr lang="en-US" sz="1200" dirty="0"/>
              <a:t>', '</a:t>
            </a:r>
            <a:r>
              <a:rPr lang="en-US" sz="1200" dirty="0" err="1"/>
              <a:t>rstrip</a:t>
            </a:r>
            <a:r>
              <a:rPr lang="en-US" sz="1200" dirty="0"/>
              <a:t>', 'split', '</a:t>
            </a:r>
            <a:r>
              <a:rPr lang="en-US" sz="1200" dirty="0" err="1"/>
              <a:t>splitlines</a:t>
            </a:r>
            <a:r>
              <a:rPr lang="en-US" sz="1200" dirty="0"/>
              <a:t>', '</a:t>
            </a:r>
            <a:r>
              <a:rPr lang="en-US" sz="1200" dirty="0" err="1"/>
              <a:t>startswith</a:t>
            </a:r>
            <a:r>
              <a:rPr lang="en-US" sz="1200" dirty="0"/>
              <a:t>', 'strip', '</a:t>
            </a:r>
            <a:r>
              <a:rPr lang="en-US" sz="1200" dirty="0" err="1"/>
              <a:t>swapcase</a:t>
            </a:r>
            <a:r>
              <a:rPr lang="en-US" sz="1200" dirty="0"/>
              <a:t>', 'title', 'translate', 'upper', '</a:t>
            </a:r>
            <a:r>
              <a:rPr lang="en-US" sz="1200" dirty="0" err="1"/>
              <a:t>zfill</a:t>
            </a:r>
            <a:r>
              <a:rPr lang="en-US" sz="1200" dirty="0"/>
              <a:t>']</a:t>
            </a:r>
          </a:p>
        </p:txBody>
      </p:sp>
      <p:sp>
        <p:nvSpPr>
          <p:cNvPr id="4" name="TextBox 3">
            <a:extLst>
              <a:ext uri="{FF2B5EF4-FFF2-40B4-BE49-F238E27FC236}">
                <a16:creationId xmlns:a16="http://schemas.microsoft.com/office/drawing/2014/main" id="{30A0FF87-4C7A-C349-A99E-C929A9F8CACF}"/>
              </a:ext>
            </a:extLst>
          </p:cNvPr>
          <p:cNvSpPr txBox="1"/>
          <p:nvPr/>
        </p:nvSpPr>
        <p:spPr>
          <a:xfrm>
            <a:off x="5781331" y="468754"/>
            <a:ext cx="4646140" cy="738664"/>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t>We run the “</a:t>
            </a:r>
            <a:r>
              <a:rPr lang="en-US" sz="1400" b="1" dirty="0" err="1">
                <a:solidFill>
                  <a:srgbClr val="C00000"/>
                </a:solidFill>
              </a:rPr>
              <a:t>dir</a:t>
            </a:r>
            <a:r>
              <a:rPr lang="en-US" sz="1400" b="1" dirty="0">
                <a:solidFill>
                  <a:srgbClr val="C00000"/>
                </a:solidFill>
              </a:rPr>
              <a:t>()” </a:t>
            </a:r>
            <a:r>
              <a:rPr lang="en-US" sz="1400" dirty="0"/>
              <a:t>method against our string from the previous page and we find out there are quite a few built in methods we could use</a:t>
            </a:r>
          </a:p>
        </p:txBody>
      </p:sp>
      <p:pic>
        <p:nvPicPr>
          <p:cNvPr id="5" name="Picture 4">
            <a:extLst>
              <a:ext uri="{FF2B5EF4-FFF2-40B4-BE49-F238E27FC236}">
                <a16:creationId xmlns:a16="http://schemas.microsoft.com/office/drawing/2014/main" id="{DBAAEA32-D511-104A-8879-85D93AEF64B6}"/>
              </a:ext>
            </a:extLst>
          </p:cNvPr>
          <p:cNvPicPr>
            <a:picLocks noChangeAspect="1"/>
          </p:cNvPicPr>
          <p:nvPr/>
        </p:nvPicPr>
        <p:blipFill>
          <a:blip r:embed="rId2"/>
          <a:stretch>
            <a:fillRect/>
          </a:stretch>
        </p:blipFill>
        <p:spPr>
          <a:xfrm>
            <a:off x="7140830" y="1424681"/>
            <a:ext cx="3021058" cy="1125492"/>
          </a:xfrm>
          <a:prstGeom prst="rect">
            <a:avLst/>
          </a:prstGeom>
          <a:ln>
            <a:solidFill>
              <a:srgbClr val="002060"/>
            </a:solidFill>
          </a:ln>
        </p:spPr>
      </p:pic>
      <p:pic>
        <p:nvPicPr>
          <p:cNvPr id="6" name="Picture 5">
            <a:extLst>
              <a:ext uri="{FF2B5EF4-FFF2-40B4-BE49-F238E27FC236}">
                <a16:creationId xmlns:a16="http://schemas.microsoft.com/office/drawing/2014/main" id="{E9574FE9-EDA5-E94E-9D8A-A31A0AFDFC89}"/>
              </a:ext>
            </a:extLst>
          </p:cNvPr>
          <p:cNvPicPr>
            <a:picLocks noChangeAspect="1"/>
          </p:cNvPicPr>
          <p:nvPr/>
        </p:nvPicPr>
        <p:blipFill>
          <a:blip r:embed="rId3"/>
          <a:stretch>
            <a:fillRect/>
          </a:stretch>
        </p:blipFill>
        <p:spPr>
          <a:xfrm>
            <a:off x="7140830" y="2637797"/>
            <a:ext cx="2398757" cy="803467"/>
          </a:xfrm>
          <a:prstGeom prst="rect">
            <a:avLst/>
          </a:prstGeom>
          <a:ln>
            <a:solidFill>
              <a:srgbClr val="002060"/>
            </a:solidFill>
          </a:ln>
        </p:spPr>
      </p:pic>
      <p:pic>
        <p:nvPicPr>
          <p:cNvPr id="7" name="Picture 6">
            <a:extLst>
              <a:ext uri="{FF2B5EF4-FFF2-40B4-BE49-F238E27FC236}">
                <a16:creationId xmlns:a16="http://schemas.microsoft.com/office/drawing/2014/main" id="{CC229202-B1A8-FC46-A130-BB1D00F5A44F}"/>
              </a:ext>
            </a:extLst>
          </p:cNvPr>
          <p:cNvPicPr>
            <a:picLocks noChangeAspect="1"/>
          </p:cNvPicPr>
          <p:nvPr/>
        </p:nvPicPr>
        <p:blipFill>
          <a:blip r:embed="rId4"/>
          <a:stretch>
            <a:fillRect/>
          </a:stretch>
        </p:blipFill>
        <p:spPr>
          <a:xfrm>
            <a:off x="7140831" y="3528888"/>
            <a:ext cx="2398756" cy="719627"/>
          </a:xfrm>
          <a:prstGeom prst="rect">
            <a:avLst/>
          </a:prstGeom>
          <a:ln>
            <a:solidFill>
              <a:srgbClr val="002060"/>
            </a:solidFill>
          </a:ln>
        </p:spPr>
      </p:pic>
      <p:pic>
        <p:nvPicPr>
          <p:cNvPr id="8" name="Picture 7">
            <a:extLst>
              <a:ext uri="{FF2B5EF4-FFF2-40B4-BE49-F238E27FC236}">
                <a16:creationId xmlns:a16="http://schemas.microsoft.com/office/drawing/2014/main" id="{5121B4AF-7BCE-8E4B-833D-DC2E2B369128}"/>
              </a:ext>
            </a:extLst>
          </p:cNvPr>
          <p:cNvPicPr>
            <a:picLocks noChangeAspect="1"/>
          </p:cNvPicPr>
          <p:nvPr/>
        </p:nvPicPr>
        <p:blipFill>
          <a:blip r:embed="rId5"/>
          <a:stretch>
            <a:fillRect/>
          </a:stretch>
        </p:blipFill>
        <p:spPr>
          <a:xfrm>
            <a:off x="7140830" y="4336139"/>
            <a:ext cx="3430263" cy="994441"/>
          </a:xfrm>
          <a:prstGeom prst="rect">
            <a:avLst/>
          </a:prstGeom>
          <a:ln>
            <a:solidFill>
              <a:srgbClr val="002060"/>
            </a:solidFill>
          </a:ln>
        </p:spPr>
      </p:pic>
      <p:sp>
        <p:nvSpPr>
          <p:cNvPr id="9" name="TextBox 8">
            <a:extLst>
              <a:ext uri="{FF2B5EF4-FFF2-40B4-BE49-F238E27FC236}">
                <a16:creationId xmlns:a16="http://schemas.microsoft.com/office/drawing/2014/main" id="{7AB79836-C277-924E-BFA5-7443368BB054}"/>
              </a:ext>
            </a:extLst>
          </p:cNvPr>
          <p:cNvSpPr txBox="1"/>
          <p:nvPr/>
        </p:nvSpPr>
        <p:spPr>
          <a:xfrm>
            <a:off x="186270" y="2858464"/>
            <a:ext cx="2631989" cy="338554"/>
          </a:xfrm>
          <a:prstGeom prst="rect">
            <a:avLst/>
          </a:prstGeom>
          <a:noFill/>
        </p:spPr>
        <p:txBody>
          <a:bodyPr wrap="square" rtlCol="0">
            <a:spAutoFit/>
          </a:bodyPr>
          <a:lstStyle/>
          <a:p>
            <a:r>
              <a:rPr lang="en-US" sz="1600" u="sng" dirty="0">
                <a:solidFill>
                  <a:srgbClr val="0432FF"/>
                </a:solidFill>
                <a:latin typeface="Arial" panose="020B0604020202020204" pitchFamily="34" charset="0"/>
                <a:cs typeface="Arial" panose="020B0604020202020204" pitchFamily="34" charset="0"/>
              </a:rPr>
              <a:t>String indexing &amp; slicing</a:t>
            </a:r>
          </a:p>
        </p:txBody>
      </p:sp>
      <p:sp>
        <p:nvSpPr>
          <p:cNvPr id="10" name="Rectangle 9">
            <a:extLst>
              <a:ext uri="{FF2B5EF4-FFF2-40B4-BE49-F238E27FC236}">
                <a16:creationId xmlns:a16="http://schemas.microsoft.com/office/drawing/2014/main" id="{46E03666-3A3A-544C-B841-205B687D8F5E}"/>
              </a:ext>
            </a:extLst>
          </p:cNvPr>
          <p:cNvSpPr/>
          <p:nvPr/>
        </p:nvSpPr>
        <p:spPr>
          <a:xfrm>
            <a:off x="249857" y="3164393"/>
            <a:ext cx="6052089" cy="523220"/>
          </a:xfrm>
          <a:prstGeom prst="rect">
            <a:avLst/>
          </a:prstGeom>
        </p:spPr>
        <p:txBody>
          <a:bodyPr wrap="square">
            <a:spAutoFit/>
          </a:bodyPr>
          <a:lstStyle/>
          <a:p>
            <a:r>
              <a:rPr lang="en-US" sz="1400" dirty="0">
                <a:solidFill>
                  <a:srgbClr val="222222"/>
                </a:solidFill>
                <a:latin typeface="Lucida Grande" panose="020B0600040502020204" pitchFamily="34" charset="0"/>
              </a:rPr>
              <a:t>Strings can be </a:t>
            </a:r>
            <a:r>
              <a:rPr lang="en-US" sz="1400" i="1" dirty="0">
                <a:solidFill>
                  <a:srgbClr val="222222"/>
                </a:solidFill>
                <a:latin typeface="Lucida Grande" panose="020B0600040502020204" pitchFamily="34" charset="0"/>
              </a:rPr>
              <a:t>indexed</a:t>
            </a:r>
            <a:r>
              <a:rPr lang="en-US" sz="1400" dirty="0">
                <a:solidFill>
                  <a:srgbClr val="222222"/>
                </a:solidFill>
                <a:latin typeface="Lucida Grande" panose="020B0600040502020204" pitchFamily="34" charset="0"/>
              </a:rPr>
              <a:t> (subscripted), with the first character having index 0 (zero-based indexing)</a:t>
            </a:r>
            <a:endParaRPr lang="en-US" sz="1400" dirty="0"/>
          </a:p>
        </p:txBody>
      </p:sp>
      <p:pic>
        <p:nvPicPr>
          <p:cNvPr id="11" name="Picture 10">
            <a:extLst>
              <a:ext uri="{FF2B5EF4-FFF2-40B4-BE49-F238E27FC236}">
                <a16:creationId xmlns:a16="http://schemas.microsoft.com/office/drawing/2014/main" id="{F85A5956-7F46-0848-8D8B-D8983260ABB8}"/>
              </a:ext>
            </a:extLst>
          </p:cNvPr>
          <p:cNvPicPr>
            <a:picLocks noChangeAspect="1"/>
          </p:cNvPicPr>
          <p:nvPr/>
        </p:nvPicPr>
        <p:blipFill>
          <a:blip r:embed="rId6"/>
          <a:stretch>
            <a:fillRect/>
          </a:stretch>
        </p:blipFill>
        <p:spPr>
          <a:xfrm>
            <a:off x="235661" y="3872058"/>
            <a:ext cx="1913016" cy="1590714"/>
          </a:xfrm>
          <a:prstGeom prst="rect">
            <a:avLst/>
          </a:prstGeom>
          <a:ln>
            <a:solidFill>
              <a:srgbClr val="002060"/>
            </a:solidFill>
          </a:ln>
        </p:spPr>
      </p:pic>
      <p:pic>
        <p:nvPicPr>
          <p:cNvPr id="12" name="Picture 11">
            <a:extLst>
              <a:ext uri="{FF2B5EF4-FFF2-40B4-BE49-F238E27FC236}">
                <a16:creationId xmlns:a16="http://schemas.microsoft.com/office/drawing/2014/main" id="{C75D8E4E-E7C6-5A47-9947-A7F448003F7B}"/>
              </a:ext>
            </a:extLst>
          </p:cNvPr>
          <p:cNvPicPr>
            <a:picLocks noChangeAspect="1"/>
          </p:cNvPicPr>
          <p:nvPr/>
        </p:nvPicPr>
        <p:blipFill>
          <a:blip r:embed="rId7"/>
          <a:stretch>
            <a:fillRect/>
          </a:stretch>
        </p:blipFill>
        <p:spPr>
          <a:xfrm>
            <a:off x="2306226" y="3880805"/>
            <a:ext cx="1497595" cy="1581967"/>
          </a:xfrm>
          <a:prstGeom prst="rect">
            <a:avLst/>
          </a:prstGeom>
          <a:ln>
            <a:solidFill>
              <a:srgbClr val="002060"/>
            </a:solidFill>
          </a:ln>
        </p:spPr>
      </p:pic>
      <p:pic>
        <p:nvPicPr>
          <p:cNvPr id="13" name="Picture 12">
            <a:extLst>
              <a:ext uri="{FF2B5EF4-FFF2-40B4-BE49-F238E27FC236}">
                <a16:creationId xmlns:a16="http://schemas.microsoft.com/office/drawing/2014/main" id="{D716F1A9-12D7-5140-996B-8FCD12937B7B}"/>
              </a:ext>
            </a:extLst>
          </p:cNvPr>
          <p:cNvPicPr>
            <a:picLocks noChangeAspect="1"/>
          </p:cNvPicPr>
          <p:nvPr/>
        </p:nvPicPr>
        <p:blipFill>
          <a:blip r:embed="rId8"/>
          <a:stretch>
            <a:fillRect/>
          </a:stretch>
        </p:blipFill>
        <p:spPr>
          <a:xfrm>
            <a:off x="3988092" y="3854332"/>
            <a:ext cx="1497594" cy="2024334"/>
          </a:xfrm>
          <a:prstGeom prst="rect">
            <a:avLst/>
          </a:prstGeom>
          <a:ln>
            <a:solidFill>
              <a:srgbClr val="002060"/>
            </a:solidFill>
          </a:ln>
        </p:spPr>
      </p:pic>
      <p:pic>
        <p:nvPicPr>
          <p:cNvPr id="14" name="Picture 13">
            <a:extLst>
              <a:ext uri="{FF2B5EF4-FFF2-40B4-BE49-F238E27FC236}">
                <a16:creationId xmlns:a16="http://schemas.microsoft.com/office/drawing/2014/main" id="{4FAC458A-EF1F-CF46-8074-C21A2FC0D7F9}"/>
              </a:ext>
            </a:extLst>
          </p:cNvPr>
          <p:cNvPicPr>
            <a:picLocks noChangeAspect="1"/>
          </p:cNvPicPr>
          <p:nvPr/>
        </p:nvPicPr>
        <p:blipFill>
          <a:blip r:embed="rId9"/>
          <a:stretch>
            <a:fillRect/>
          </a:stretch>
        </p:blipFill>
        <p:spPr>
          <a:xfrm>
            <a:off x="235661" y="6039023"/>
            <a:ext cx="3441700" cy="635000"/>
          </a:xfrm>
          <a:prstGeom prst="rect">
            <a:avLst/>
          </a:prstGeom>
          <a:ln>
            <a:solidFill>
              <a:srgbClr val="002060"/>
            </a:solidFill>
          </a:ln>
        </p:spPr>
      </p:pic>
      <p:sp>
        <p:nvSpPr>
          <p:cNvPr id="15" name="TextBox 14">
            <a:extLst>
              <a:ext uri="{FF2B5EF4-FFF2-40B4-BE49-F238E27FC236}">
                <a16:creationId xmlns:a16="http://schemas.microsoft.com/office/drawing/2014/main" id="{03FBD9B8-D525-234F-B274-219DB7B987E1}"/>
              </a:ext>
            </a:extLst>
          </p:cNvPr>
          <p:cNvSpPr txBox="1"/>
          <p:nvPr/>
        </p:nvSpPr>
        <p:spPr>
          <a:xfrm>
            <a:off x="186270" y="5599424"/>
            <a:ext cx="2631989" cy="338554"/>
          </a:xfrm>
          <a:prstGeom prst="rect">
            <a:avLst/>
          </a:prstGeom>
          <a:noFill/>
        </p:spPr>
        <p:txBody>
          <a:bodyPr wrap="square" rtlCol="0">
            <a:spAutoFit/>
          </a:bodyPr>
          <a:lstStyle/>
          <a:p>
            <a:r>
              <a:rPr lang="en-US" sz="1600" u="sng" dirty="0">
                <a:solidFill>
                  <a:srgbClr val="0432FF"/>
                </a:solidFill>
                <a:latin typeface="Arial" panose="020B0604020202020204" pitchFamily="34" charset="0"/>
                <a:cs typeface="Arial" panose="020B0604020202020204" pitchFamily="34" charset="0"/>
              </a:rPr>
              <a:t>Using the “stride”</a:t>
            </a:r>
          </a:p>
        </p:txBody>
      </p:sp>
      <p:pic>
        <p:nvPicPr>
          <p:cNvPr id="16" name="Picture 15">
            <a:extLst>
              <a:ext uri="{FF2B5EF4-FFF2-40B4-BE49-F238E27FC236}">
                <a16:creationId xmlns:a16="http://schemas.microsoft.com/office/drawing/2014/main" id="{C251F97D-389D-7C47-AA4C-471C087CC077}"/>
              </a:ext>
            </a:extLst>
          </p:cNvPr>
          <p:cNvPicPr>
            <a:picLocks noChangeAspect="1"/>
          </p:cNvPicPr>
          <p:nvPr/>
        </p:nvPicPr>
        <p:blipFill>
          <a:blip r:embed="rId10"/>
          <a:stretch>
            <a:fillRect/>
          </a:stretch>
        </p:blipFill>
        <p:spPr>
          <a:xfrm>
            <a:off x="3950471" y="6039023"/>
            <a:ext cx="1955800" cy="660400"/>
          </a:xfrm>
          <a:prstGeom prst="rect">
            <a:avLst/>
          </a:prstGeom>
          <a:ln>
            <a:solidFill>
              <a:srgbClr val="002060"/>
            </a:solidFill>
          </a:ln>
        </p:spPr>
      </p:pic>
      <p:pic>
        <p:nvPicPr>
          <p:cNvPr id="17" name="Picture 16">
            <a:extLst>
              <a:ext uri="{FF2B5EF4-FFF2-40B4-BE49-F238E27FC236}">
                <a16:creationId xmlns:a16="http://schemas.microsoft.com/office/drawing/2014/main" id="{C4F282BC-2AF2-9549-BB78-553060CC029E}"/>
              </a:ext>
            </a:extLst>
          </p:cNvPr>
          <p:cNvPicPr>
            <a:picLocks noChangeAspect="1"/>
          </p:cNvPicPr>
          <p:nvPr/>
        </p:nvPicPr>
        <p:blipFill>
          <a:blip r:embed="rId11"/>
          <a:stretch>
            <a:fillRect/>
          </a:stretch>
        </p:blipFill>
        <p:spPr>
          <a:xfrm>
            <a:off x="6179381" y="6034481"/>
            <a:ext cx="1397000" cy="685800"/>
          </a:xfrm>
          <a:prstGeom prst="rect">
            <a:avLst/>
          </a:prstGeom>
          <a:ln>
            <a:solidFill>
              <a:srgbClr val="002060"/>
            </a:solidFill>
          </a:ln>
        </p:spPr>
      </p:pic>
      <p:cxnSp>
        <p:nvCxnSpPr>
          <p:cNvPr id="19" name="Straight Arrow Connector 18">
            <a:extLst>
              <a:ext uri="{FF2B5EF4-FFF2-40B4-BE49-F238E27FC236}">
                <a16:creationId xmlns:a16="http://schemas.microsoft.com/office/drawing/2014/main" id="{7C2896EC-2401-DE4B-8718-F13142176FF4}"/>
              </a:ext>
            </a:extLst>
          </p:cNvPr>
          <p:cNvCxnSpPr>
            <a:stCxn id="16" idx="3"/>
            <a:endCxn id="17" idx="1"/>
          </p:cNvCxnSpPr>
          <p:nvPr/>
        </p:nvCxnSpPr>
        <p:spPr>
          <a:xfrm>
            <a:off x="5906271" y="6369223"/>
            <a:ext cx="273110" cy="815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7ACFCE5-7EFA-4441-98C3-312F049B45BD}"/>
              </a:ext>
            </a:extLst>
          </p:cNvPr>
          <p:cNvPicPr>
            <a:picLocks noChangeAspect="1"/>
          </p:cNvPicPr>
          <p:nvPr/>
        </p:nvPicPr>
        <p:blipFill>
          <a:blip r:embed="rId12"/>
          <a:stretch>
            <a:fillRect/>
          </a:stretch>
        </p:blipFill>
        <p:spPr>
          <a:xfrm>
            <a:off x="7862071" y="6034481"/>
            <a:ext cx="2565400" cy="749300"/>
          </a:xfrm>
          <a:prstGeom prst="rect">
            <a:avLst/>
          </a:prstGeom>
          <a:ln>
            <a:solidFill>
              <a:schemeClr val="tx1"/>
            </a:solidFill>
          </a:ln>
        </p:spPr>
      </p:pic>
      <p:sp>
        <p:nvSpPr>
          <p:cNvPr id="22" name="TextBox 21">
            <a:extLst>
              <a:ext uri="{FF2B5EF4-FFF2-40B4-BE49-F238E27FC236}">
                <a16:creationId xmlns:a16="http://schemas.microsoft.com/office/drawing/2014/main" id="{34274CC6-B399-5141-8BBF-2BE4EDF61B43}"/>
              </a:ext>
            </a:extLst>
          </p:cNvPr>
          <p:cNvSpPr txBox="1"/>
          <p:nvPr/>
        </p:nvSpPr>
        <p:spPr>
          <a:xfrm>
            <a:off x="7795482" y="5418204"/>
            <a:ext cx="2631989" cy="584775"/>
          </a:xfrm>
          <a:prstGeom prst="rect">
            <a:avLst/>
          </a:prstGeom>
          <a:noFill/>
        </p:spPr>
        <p:txBody>
          <a:bodyPr wrap="square" rtlCol="0">
            <a:spAutoFit/>
          </a:bodyPr>
          <a:lstStyle/>
          <a:p>
            <a:r>
              <a:rPr lang="en-US" sz="1600" u="sng" dirty="0">
                <a:solidFill>
                  <a:srgbClr val="0432FF"/>
                </a:solidFill>
                <a:latin typeface="Arial" panose="020B0604020202020204" pitchFamily="34" charset="0"/>
                <a:cs typeface="Arial" panose="020B0604020202020204" pitchFamily="34" charset="0"/>
              </a:rPr>
              <a:t>Using the “</a:t>
            </a:r>
            <a:r>
              <a:rPr lang="en-US" sz="1600" u="sng" dirty="0" err="1">
                <a:solidFill>
                  <a:srgbClr val="0432FF"/>
                </a:solidFill>
                <a:latin typeface="Arial" panose="020B0604020202020204" pitchFamily="34" charset="0"/>
                <a:cs typeface="Arial" panose="020B0604020202020204" pitchFamily="34" charset="0"/>
              </a:rPr>
              <a:t>len</a:t>
            </a:r>
            <a:r>
              <a:rPr lang="en-US" sz="1600" u="sng" dirty="0">
                <a:solidFill>
                  <a:srgbClr val="0432FF"/>
                </a:solidFill>
                <a:latin typeface="Arial" panose="020B0604020202020204" pitchFamily="34" charset="0"/>
                <a:cs typeface="Arial" panose="020B0604020202020204" pitchFamily="34" charset="0"/>
              </a:rPr>
              <a:t>()” method to get the length of a string</a:t>
            </a:r>
          </a:p>
        </p:txBody>
      </p:sp>
    </p:spTree>
    <p:extLst>
      <p:ext uri="{BB962C8B-B14F-4D97-AF65-F5344CB8AC3E}">
        <p14:creationId xmlns:p14="http://schemas.microsoft.com/office/powerpoint/2010/main" val="128909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1583-53CC-314E-AC25-1C3138C1BE62}"/>
              </a:ext>
            </a:extLst>
          </p:cNvPr>
          <p:cNvSpPr/>
          <p:nvPr/>
        </p:nvSpPr>
        <p:spPr>
          <a:xfrm>
            <a:off x="121688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Using Python String Slicing to Remove a Files Extensions</a:t>
            </a:r>
          </a:p>
        </p:txBody>
      </p:sp>
      <p:sp>
        <p:nvSpPr>
          <p:cNvPr id="3" name="TextBox 2">
            <a:extLst>
              <a:ext uri="{FF2B5EF4-FFF2-40B4-BE49-F238E27FC236}">
                <a16:creationId xmlns:a16="http://schemas.microsoft.com/office/drawing/2014/main" id="{477800DC-F761-A047-A74C-486774E98DDA}"/>
              </a:ext>
            </a:extLst>
          </p:cNvPr>
          <p:cNvSpPr txBox="1"/>
          <p:nvPr/>
        </p:nvSpPr>
        <p:spPr>
          <a:xfrm>
            <a:off x="438485" y="632698"/>
            <a:ext cx="9786552" cy="307777"/>
          </a:xfrm>
          <a:prstGeom prst="rect">
            <a:avLst/>
          </a:prstGeom>
          <a:noFill/>
        </p:spPr>
        <p:txBody>
          <a:bodyPr wrap="square" rtlCol="0">
            <a:spAutoFit/>
          </a:bodyPr>
          <a:lstStyle/>
          <a:p>
            <a:r>
              <a:rPr lang="en-US" sz="1400" b="1" i="1" dirty="0"/>
              <a:t>Objective: </a:t>
            </a:r>
            <a:r>
              <a:rPr lang="en-US" sz="1400" dirty="0"/>
              <a:t>Remove the file extension and the “.” to just be left with the pure file name itself</a:t>
            </a:r>
          </a:p>
        </p:txBody>
      </p:sp>
      <p:sp>
        <p:nvSpPr>
          <p:cNvPr id="4" name="TextBox 3">
            <a:extLst>
              <a:ext uri="{FF2B5EF4-FFF2-40B4-BE49-F238E27FC236}">
                <a16:creationId xmlns:a16="http://schemas.microsoft.com/office/drawing/2014/main" id="{BEC5F2C2-5E02-4249-ADF6-1DD436E6092F}"/>
              </a:ext>
            </a:extLst>
          </p:cNvPr>
          <p:cNvSpPr txBox="1"/>
          <p:nvPr/>
        </p:nvSpPr>
        <p:spPr>
          <a:xfrm>
            <a:off x="464745" y="1162001"/>
            <a:ext cx="1025610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So we have “</a:t>
            </a:r>
            <a:r>
              <a:rPr lang="en-US" sz="1600" b="1" dirty="0" err="1">
                <a:solidFill>
                  <a:srgbClr val="0432FF"/>
                </a:solidFill>
                <a:latin typeface="Arial" panose="020B0604020202020204" pitchFamily="34" charset="0"/>
                <a:cs typeface="Arial" panose="020B0604020202020204" pitchFamily="34" charset="0"/>
              </a:rPr>
              <a:t>foo.txt</a:t>
            </a:r>
            <a:r>
              <a:rPr lang="en-US" sz="1600" dirty="0">
                <a:latin typeface="Arial" panose="020B0604020202020204" pitchFamily="34" charset="0"/>
                <a:cs typeface="Arial" panose="020B0604020202020204" pitchFamily="34" charset="0"/>
              </a:rPr>
              <a:t>” and we want to extract only “</a:t>
            </a:r>
            <a:r>
              <a:rPr lang="en-US" sz="1600" b="1" dirty="0">
                <a:solidFill>
                  <a:srgbClr val="0432FF"/>
                </a:solidFill>
                <a:latin typeface="Arial" panose="020B0604020202020204" pitchFamily="34" charset="0"/>
                <a:cs typeface="Arial" panose="020B0604020202020204" pitchFamily="34" charset="0"/>
              </a:rPr>
              <a:t>foo</a:t>
            </a:r>
            <a:r>
              <a:rPr lang="en-US" sz="1600" dirty="0">
                <a:latin typeface="Arial" panose="020B0604020202020204" pitchFamily="34" charset="0"/>
                <a:cs typeface="Arial" panose="020B0604020202020204" pitchFamily="34" charset="0"/>
              </a:rPr>
              <a:t>”. How would we do that with string slicing?</a:t>
            </a:r>
          </a:p>
        </p:txBody>
      </p:sp>
      <p:pic>
        <p:nvPicPr>
          <p:cNvPr id="5" name="Picture 4">
            <a:extLst>
              <a:ext uri="{FF2B5EF4-FFF2-40B4-BE49-F238E27FC236}">
                <a16:creationId xmlns:a16="http://schemas.microsoft.com/office/drawing/2014/main" id="{FE9BBAA2-AFC2-DB49-B150-F3F703E46DFE}"/>
              </a:ext>
            </a:extLst>
          </p:cNvPr>
          <p:cNvPicPr>
            <a:picLocks noChangeAspect="1"/>
          </p:cNvPicPr>
          <p:nvPr/>
        </p:nvPicPr>
        <p:blipFill>
          <a:blip r:embed="rId2"/>
          <a:stretch>
            <a:fillRect/>
          </a:stretch>
        </p:blipFill>
        <p:spPr>
          <a:xfrm>
            <a:off x="637060" y="1761981"/>
            <a:ext cx="1625600" cy="660400"/>
          </a:xfrm>
          <a:prstGeom prst="rect">
            <a:avLst/>
          </a:prstGeom>
          <a:ln>
            <a:solidFill>
              <a:schemeClr val="tx1"/>
            </a:solidFill>
          </a:ln>
        </p:spPr>
      </p:pic>
      <p:sp>
        <p:nvSpPr>
          <p:cNvPr id="6" name="TextBox 5">
            <a:extLst>
              <a:ext uri="{FF2B5EF4-FFF2-40B4-BE49-F238E27FC236}">
                <a16:creationId xmlns:a16="http://schemas.microsoft.com/office/drawing/2014/main" id="{A40978FB-8E67-9540-931F-16FA7546C527}"/>
              </a:ext>
            </a:extLst>
          </p:cNvPr>
          <p:cNvSpPr txBox="1"/>
          <p:nvPr/>
        </p:nvSpPr>
        <p:spPr>
          <a:xfrm>
            <a:off x="3575215" y="2431929"/>
            <a:ext cx="4164227" cy="307777"/>
          </a:xfrm>
          <a:prstGeom prst="rect">
            <a:avLst/>
          </a:prstGeom>
          <a:noFill/>
        </p:spPr>
        <p:txBody>
          <a:bodyPr wrap="square" rtlCol="0">
            <a:spAutoFit/>
          </a:bodyPr>
          <a:lstStyle/>
          <a:p>
            <a:pPr algn="ctr"/>
            <a:r>
              <a:rPr lang="en-US" sz="1400" u="sng" dirty="0"/>
              <a:t>Slicing Rules To Remember </a:t>
            </a:r>
          </a:p>
        </p:txBody>
      </p:sp>
      <p:sp>
        <p:nvSpPr>
          <p:cNvPr id="7" name="TextBox 6">
            <a:extLst>
              <a:ext uri="{FF2B5EF4-FFF2-40B4-BE49-F238E27FC236}">
                <a16:creationId xmlns:a16="http://schemas.microsoft.com/office/drawing/2014/main" id="{D43CB4A4-9CEE-9A44-AE25-7F2819E610D2}"/>
              </a:ext>
            </a:extLst>
          </p:cNvPr>
          <p:cNvSpPr txBox="1"/>
          <p:nvPr/>
        </p:nvSpPr>
        <p:spPr>
          <a:xfrm>
            <a:off x="2088033" y="2795311"/>
            <a:ext cx="7685903"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left offset (first number given) is known as the lower bound and it is always </a:t>
            </a:r>
            <a:r>
              <a:rPr lang="en-US" sz="1400" b="1" dirty="0">
                <a:solidFill>
                  <a:srgbClr val="0432FF"/>
                </a:solidFill>
              </a:rPr>
              <a:t>inclusive</a:t>
            </a:r>
            <a:r>
              <a:rPr lang="en-US" sz="1400" dirty="0"/>
              <a:t>- that is it returned in the substring that is returned.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number to the right is known as the upper bound and it is </a:t>
            </a:r>
            <a:r>
              <a:rPr lang="en-US" sz="1400" b="1" dirty="0">
                <a:solidFill>
                  <a:srgbClr val="0432FF"/>
                </a:solidFill>
              </a:rPr>
              <a:t>non-inclusive</a:t>
            </a:r>
            <a:r>
              <a:rPr lang="en-US" sz="1400" dirty="0"/>
              <a:t>- that is , it is NOT returned in the substring that is returned</a:t>
            </a:r>
          </a:p>
        </p:txBody>
      </p:sp>
      <p:sp>
        <p:nvSpPr>
          <p:cNvPr id="8" name="Rectangle 7">
            <a:extLst>
              <a:ext uri="{FF2B5EF4-FFF2-40B4-BE49-F238E27FC236}">
                <a16:creationId xmlns:a16="http://schemas.microsoft.com/office/drawing/2014/main" id="{F6C465DC-3FEC-2947-BEE4-DE8229349DAC}"/>
              </a:ext>
            </a:extLst>
          </p:cNvPr>
          <p:cNvSpPr/>
          <p:nvPr/>
        </p:nvSpPr>
        <p:spPr>
          <a:xfrm>
            <a:off x="4386648"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9" name="Rectangle 8">
            <a:extLst>
              <a:ext uri="{FF2B5EF4-FFF2-40B4-BE49-F238E27FC236}">
                <a16:creationId xmlns:a16="http://schemas.microsoft.com/office/drawing/2014/main" id="{9AA04A4A-B58F-574F-B134-05641106A523}"/>
              </a:ext>
            </a:extLst>
          </p:cNvPr>
          <p:cNvSpPr/>
          <p:nvPr/>
        </p:nvSpPr>
        <p:spPr>
          <a:xfrm>
            <a:off x="4825312"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10" name="Rectangle 9">
            <a:extLst>
              <a:ext uri="{FF2B5EF4-FFF2-40B4-BE49-F238E27FC236}">
                <a16:creationId xmlns:a16="http://schemas.microsoft.com/office/drawing/2014/main" id="{7E35D834-9EE8-BC49-A730-8A982AB4E0E9}"/>
              </a:ext>
            </a:extLst>
          </p:cNvPr>
          <p:cNvSpPr/>
          <p:nvPr/>
        </p:nvSpPr>
        <p:spPr>
          <a:xfrm>
            <a:off x="5263976"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11" name="Rectangle 10">
            <a:extLst>
              <a:ext uri="{FF2B5EF4-FFF2-40B4-BE49-F238E27FC236}">
                <a16:creationId xmlns:a16="http://schemas.microsoft.com/office/drawing/2014/main" id="{088E1BC7-7903-2742-9254-1942EF85FC6F}"/>
              </a:ext>
            </a:extLst>
          </p:cNvPr>
          <p:cNvSpPr/>
          <p:nvPr/>
        </p:nvSpPr>
        <p:spPr>
          <a:xfrm>
            <a:off x="5702640"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2" name="Rectangle 11">
            <a:extLst>
              <a:ext uri="{FF2B5EF4-FFF2-40B4-BE49-F238E27FC236}">
                <a16:creationId xmlns:a16="http://schemas.microsoft.com/office/drawing/2014/main" id="{1AEB2859-C88D-2740-8864-A60F2D01F462}"/>
              </a:ext>
            </a:extLst>
          </p:cNvPr>
          <p:cNvSpPr/>
          <p:nvPr/>
        </p:nvSpPr>
        <p:spPr>
          <a:xfrm>
            <a:off x="6141304"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4" name="Rectangle 13">
            <a:extLst>
              <a:ext uri="{FF2B5EF4-FFF2-40B4-BE49-F238E27FC236}">
                <a16:creationId xmlns:a16="http://schemas.microsoft.com/office/drawing/2014/main" id="{A172E4EF-E0FD-9543-A05C-27A36112433A}"/>
              </a:ext>
            </a:extLst>
          </p:cNvPr>
          <p:cNvSpPr/>
          <p:nvPr/>
        </p:nvSpPr>
        <p:spPr>
          <a:xfrm>
            <a:off x="6579968" y="4300722"/>
            <a:ext cx="333633" cy="29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TextBox 14">
            <a:extLst>
              <a:ext uri="{FF2B5EF4-FFF2-40B4-BE49-F238E27FC236}">
                <a16:creationId xmlns:a16="http://schemas.microsoft.com/office/drawing/2014/main" id="{0B0AAAC2-43BF-2142-A310-751D6AA0F9A1}"/>
              </a:ext>
            </a:extLst>
          </p:cNvPr>
          <p:cNvSpPr txBox="1"/>
          <p:nvPr/>
        </p:nvSpPr>
        <p:spPr>
          <a:xfrm>
            <a:off x="4200267" y="4078230"/>
            <a:ext cx="270476" cy="261610"/>
          </a:xfrm>
          <a:prstGeom prst="rect">
            <a:avLst/>
          </a:prstGeom>
          <a:noFill/>
        </p:spPr>
        <p:txBody>
          <a:bodyPr wrap="square" rtlCol="0">
            <a:spAutoFit/>
          </a:bodyPr>
          <a:lstStyle/>
          <a:p>
            <a:r>
              <a:rPr lang="en-US" sz="1100" dirty="0"/>
              <a:t>0</a:t>
            </a:r>
          </a:p>
        </p:txBody>
      </p:sp>
      <p:sp>
        <p:nvSpPr>
          <p:cNvPr id="16" name="TextBox 15">
            <a:extLst>
              <a:ext uri="{FF2B5EF4-FFF2-40B4-BE49-F238E27FC236}">
                <a16:creationId xmlns:a16="http://schemas.microsoft.com/office/drawing/2014/main" id="{DF532988-CABC-274F-858B-CB8E00CA0256}"/>
              </a:ext>
            </a:extLst>
          </p:cNvPr>
          <p:cNvSpPr txBox="1"/>
          <p:nvPr/>
        </p:nvSpPr>
        <p:spPr>
          <a:xfrm>
            <a:off x="4690074" y="4076182"/>
            <a:ext cx="270476" cy="261610"/>
          </a:xfrm>
          <a:prstGeom prst="rect">
            <a:avLst/>
          </a:prstGeom>
          <a:noFill/>
        </p:spPr>
        <p:txBody>
          <a:bodyPr wrap="square" rtlCol="0">
            <a:spAutoFit/>
          </a:bodyPr>
          <a:lstStyle/>
          <a:p>
            <a:r>
              <a:rPr lang="en-US" sz="1100" dirty="0"/>
              <a:t>1</a:t>
            </a:r>
          </a:p>
        </p:txBody>
      </p:sp>
      <p:sp>
        <p:nvSpPr>
          <p:cNvPr id="17" name="TextBox 16">
            <a:extLst>
              <a:ext uri="{FF2B5EF4-FFF2-40B4-BE49-F238E27FC236}">
                <a16:creationId xmlns:a16="http://schemas.microsoft.com/office/drawing/2014/main" id="{E7865F40-A52F-EE4D-8BAF-B803B55EF52B}"/>
              </a:ext>
            </a:extLst>
          </p:cNvPr>
          <p:cNvSpPr txBox="1"/>
          <p:nvPr/>
        </p:nvSpPr>
        <p:spPr>
          <a:xfrm>
            <a:off x="5145213" y="4076182"/>
            <a:ext cx="270476" cy="261610"/>
          </a:xfrm>
          <a:prstGeom prst="rect">
            <a:avLst/>
          </a:prstGeom>
          <a:noFill/>
        </p:spPr>
        <p:txBody>
          <a:bodyPr wrap="square" rtlCol="0">
            <a:spAutoFit/>
          </a:bodyPr>
          <a:lstStyle/>
          <a:p>
            <a:r>
              <a:rPr lang="en-US" sz="1100" dirty="0"/>
              <a:t>2</a:t>
            </a:r>
          </a:p>
        </p:txBody>
      </p:sp>
      <p:sp>
        <p:nvSpPr>
          <p:cNvPr id="18" name="TextBox 17">
            <a:extLst>
              <a:ext uri="{FF2B5EF4-FFF2-40B4-BE49-F238E27FC236}">
                <a16:creationId xmlns:a16="http://schemas.microsoft.com/office/drawing/2014/main" id="{D159BE95-317F-1240-95EC-39F98F84B900}"/>
              </a:ext>
            </a:extLst>
          </p:cNvPr>
          <p:cNvSpPr txBox="1"/>
          <p:nvPr/>
        </p:nvSpPr>
        <p:spPr>
          <a:xfrm>
            <a:off x="5592799" y="4076182"/>
            <a:ext cx="270476" cy="261610"/>
          </a:xfrm>
          <a:prstGeom prst="rect">
            <a:avLst/>
          </a:prstGeom>
          <a:noFill/>
        </p:spPr>
        <p:txBody>
          <a:bodyPr wrap="square" rtlCol="0">
            <a:spAutoFit/>
          </a:bodyPr>
          <a:lstStyle/>
          <a:p>
            <a:r>
              <a:rPr lang="en-US" sz="1100" dirty="0"/>
              <a:t>3</a:t>
            </a:r>
          </a:p>
        </p:txBody>
      </p:sp>
      <p:sp>
        <p:nvSpPr>
          <p:cNvPr id="19" name="TextBox 18">
            <a:extLst>
              <a:ext uri="{FF2B5EF4-FFF2-40B4-BE49-F238E27FC236}">
                <a16:creationId xmlns:a16="http://schemas.microsoft.com/office/drawing/2014/main" id="{AAFC77DE-0A4C-EA4F-9B6E-BDD675D64FAD}"/>
              </a:ext>
            </a:extLst>
          </p:cNvPr>
          <p:cNvSpPr txBox="1"/>
          <p:nvPr/>
        </p:nvSpPr>
        <p:spPr>
          <a:xfrm>
            <a:off x="6006066" y="4076182"/>
            <a:ext cx="270476" cy="261610"/>
          </a:xfrm>
          <a:prstGeom prst="rect">
            <a:avLst/>
          </a:prstGeom>
          <a:noFill/>
        </p:spPr>
        <p:txBody>
          <a:bodyPr wrap="square" rtlCol="0">
            <a:spAutoFit/>
          </a:bodyPr>
          <a:lstStyle/>
          <a:p>
            <a:r>
              <a:rPr lang="en-US" sz="1100" dirty="0"/>
              <a:t>4</a:t>
            </a:r>
          </a:p>
        </p:txBody>
      </p:sp>
      <p:sp>
        <p:nvSpPr>
          <p:cNvPr id="20" name="TextBox 19">
            <a:extLst>
              <a:ext uri="{FF2B5EF4-FFF2-40B4-BE49-F238E27FC236}">
                <a16:creationId xmlns:a16="http://schemas.microsoft.com/office/drawing/2014/main" id="{1A994456-0D69-B94B-8806-9EAC30493451}"/>
              </a:ext>
            </a:extLst>
          </p:cNvPr>
          <p:cNvSpPr txBox="1"/>
          <p:nvPr/>
        </p:nvSpPr>
        <p:spPr>
          <a:xfrm>
            <a:off x="6474937" y="4068944"/>
            <a:ext cx="270476" cy="261610"/>
          </a:xfrm>
          <a:prstGeom prst="rect">
            <a:avLst/>
          </a:prstGeom>
          <a:noFill/>
        </p:spPr>
        <p:txBody>
          <a:bodyPr wrap="square" rtlCol="0">
            <a:spAutoFit/>
          </a:bodyPr>
          <a:lstStyle/>
          <a:p>
            <a:r>
              <a:rPr lang="en-US" sz="1100" dirty="0"/>
              <a:t>5</a:t>
            </a:r>
          </a:p>
        </p:txBody>
      </p:sp>
      <p:sp>
        <p:nvSpPr>
          <p:cNvPr id="21" name="TextBox 20">
            <a:extLst>
              <a:ext uri="{FF2B5EF4-FFF2-40B4-BE49-F238E27FC236}">
                <a16:creationId xmlns:a16="http://schemas.microsoft.com/office/drawing/2014/main" id="{D407D321-AE5A-4148-8988-8815C6CE5183}"/>
              </a:ext>
            </a:extLst>
          </p:cNvPr>
          <p:cNvSpPr txBox="1"/>
          <p:nvPr/>
        </p:nvSpPr>
        <p:spPr>
          <a:xfrm>
            <a:off x="6778362" y="4674426"/>
            <a:ext cx="333633" cy="261610"/>
          </a:xfrm>
          <a:prstGeom prst="rect">
            <a:avLst/>
          </a:prstGeom>
          <a:noFill/>
        </p:spPr>
        <p:txBody>
          <a:bodyPr wrap="square" rtlCol="0">
            <a:spAutoFit/>
          </a:bodyPr>
          <a:lstStyle/>
          <a:p>
            <a:r>
              <a:rPr lang="en-US" sz="1100" dirty="0"/>
              <a:t>-1</a:t>
            </a:r>
          </a:p>
        </p:txBody>
      </p:sp>
      <p:sp>
        <p:nvSpPr>
          <p:cNvPr id="22" name="TextBox 21">
            <a:extLst>
              <a:ext uri="{FF2B5EF4-FFF2-40B4-BE49-F238E27FC236}">
                <a16:creationId xmlns:a16="http://schemas.microsoft.com/office/drawing/2014/main" id="{1C5C1A1D-D12B-5541-A805-7C72F68B2171}"/>
              </a:ext>
            </a:extLst>
          </p:cNvPr>
          <p:cNvSpPr txBox="1"/>
          <p:nvPr/>
        </p:nvSpPr>
        <p:spPr>
          <a:xfrm>
            <a:off x="6320472" y="4674426"/>
            <a:ext cx="333633" cy="261610"/>
          </a:xfrm>
          <a:prstGeom prst="rect">
            <a:avLst/>
          </a:prstGeom>
          <a:noFill/>
        </p:spPr>
        <p:txBody>
          <a:bodyPr wrap="square" rtlCol="0">
            <a:spAutoFit/>
          </a:bodyPr>
          <a:lstStyle/>
          <a:p>
            <a:r>
              <a:rPr lang="en-US" sz="1100" dirty="0"/>
              <a:t>-2</a:t>
            </a:r>
          </a:p>
        </p:txBody>
      </p:sp>
      <p:sp>
        <p:nvSpPr>
          <p:cNvPr id="23" name="TextBox 22">
            <a:extLst>
              <a:ext uri="{FF2B5EF4-FFF2-40B4-BE49-F238E27FC236}">
                <a16:creationId xmlns:a16="http://schemas.microsoft.com/office/drawing/2014/main" id="{515393C6-B971-D449-8CDF-04A3CC7EBF69}"/>
              </a:ext>
            </a:extLst>
          </p:cNvPr>
          <p:cNvSpPr txBox="1"/>
          <p:nvPr/>
        </p:nvSpPr>
        <p:spPr>
          <a:xfrm>
            <a:off x="5924710" y="4674426"/>
            <a:ext cx="333633" cy="261610"/>
          </a:xfrm>
          <a:prstGeom prst="rect">
            <a:avLst/>
          </a:prstGeom>
          <a:noFill/>
        </p:spPr>
        <p:txBody>
          <a:bodyPr wrap="square" rtlCol="0">
            <a:spAutoFit/>
          </a:bodyPr>
          <a:lstStyle/>
          <a:p>
            <a:r>
              <a:rPr lang="en-US" sz="1100" dirty="0"/>
              <a:t>-3</a:t>
            </a:r>
          </a:p>
        </p:txBody>
      </p:sp>
      <p:sp>
        <p:nvSpPr>
          <p:cNvPr id="24" name="TextBox 23">
            <a:extLst>
              <a:ext uri="{FF2B5EF4-FFF2-40B4-BE49-F238E27FC236}">
                <a16:creationId xmlns:a16="http://schemas.microsoft.com/office/drawing/2014/main" id="{A711948A-7545-F44F-81D2-29EEEE289C77}"/>
              </a:ext>
            </a:extLst>
          </p:cNvPr>
          <p:cNvSpPr txBox="1"/>
          <p:nvPr/>
        </p:nvSpPr>
        <p:spPr>
          <a:xfrm>
            <a:off x="5430792" y="4674426"/>
            <a:ext cx="333633" cy="261610"/>
          </a:xfrm>
          <a:prstGeom prst="rect">
            <a:avLst/>
          </a:prstGeom>
          <a:noFill/>
        </p:spPr>
        <p:txBody>
          <a:bodyPr wrap="square" rtlCol="0">
            <a:spAutoFit/>
          </a:bodyPr>
          <a:lstStyle/>
          <a:p>
            <a:r>
              <a:rPr lang="en-US" sz="1100" dirty="0"/>
              <a:t>-4</a:t>
            </a:r>
          </a:p>
        </p:txBody>
      </p:sp>
      <p:sp>
        <p:nvSpPr>
          <p:cNvPr id="25" name="TextBox 24">
            <a:extLst>
              <a:ext uri="{FF2B5EF4-FFF2-40B4-BE49-F238E27FC236}">
                <a16:creationId xmlns:a16="http://schemas.microsoft.com/office/drawing/2014/main" id="{473D0DD2-2FCF-6B4F-A6EE-38D8EA5F4BB8}"/>
              </a:ext>
            </a:extLst>
          </p:cNvPr>
          <p:cNvSpPr txBox="1"/>
          <p:nvPr/>
        </p:nvSpPr>
        <p:spPr>
          <a:xfrm>
            <a:off x="4998128" y="4674426"/>
            <a:ext cx="333633" cy="261610"/>
          </a:xfrm>
          <a:prstGeom prst="rect">
            <a:avLst/>
          </a:prstGeom>
          <a:noFill/>
        </p:spPr>
        <p:txBody>
          <a:bodyPr wrap="square" rtlCol="0">
            <a:spAutoFit/>
          </a:bodyPr>
          <a:lstStyle/>
          <a:p>
            <a:r>
              <a:rPr lang="en-US" sz="1100" dirty="0"/>
              <a:t>-5</a:t>
            </a:r>
          </a:p>
        </p:txBody>
      </p:sp>
      <p:sp>
        <p:nvSpPr>
          <p:cNvPr id="26" name="TextBox 25">
            <a:extLst>
              <a:ext uri="{FF2B5EF4-FFF2-40B4-BE49-F238E27FC236}">
                <a16:creationId xmlns:a16="http://schemas.microsoft.com/office/drawing/2014/main" id="{11327062-03DF-B644-8FE5-A7242071D6EA}"/>
              </a:ext>
            </a:extLst>
          </p:cNvPr>
          <p:cNvSpPr txBox="1"/>
          <p:nvPr/>
        </p:nvSpPr>
        <p:spPr>
          <a:xfrm>
            <a:off x="4559286" y="4674426"/>
            <a:ext cx="333633" cy="261610"/>
          </a:xfrm>
          <a:prstGeom prst="rect">
            <a:avLst/>
          </a:prstGeom>
          <a:noFill/>
        </p:spPr>
        <p:txBody>
          <a:bodyPr wrap="square" rtlCol="0">
            <a:spAutoFit/>
          </a:bodyPr>
          <a:lstStyle/>
          <a:p>
            <a:r>
              <a:rPr lang="en-US" sz="1100" dirty="0"/>
              <a:t>-6</a:t>
            </a:r>
          </a:p>
        </p:txBody>
      </p:sp>
      <p:sp>
        <p:nvSpPr>
          <p:cNvPr id="27" name="TextBox 26">
            <a:extLst>
              <a:ext uri="{FF2B5EF4-FFF2-40B4-BE49-F238E27FC236}">
                <a16:creationId xmlns:a16="http://schemas.microsoft.com/office/drawing/2014/main" id="{EA65F21B-C802-3844-A5DA-28F247C2BA30}"/>
              </a:ext>
            </a:extLst>
          </p:cNvPr>
          <p:cNvSpPr txBox="1"/>
          <p:nvPr/>
        </p:nvSpPr>
        <p:spPr>
          <a:xfrm>
            <a:off x="2262660" y="4936036"/>
            <a:ext cx="8382428" cy="1815882"/>
          </a:xfrm>
          <a:prstGeom prst="rect">
            <a:avLst/>
          </a:prstGeom>
          <a:noFill/>
        </p:spPr>
        <p:txBody>
          <a:bodyPr wrap="square" rtlCol="0">
            <a:spAutoFit/>
          </a:bodyPr>
          <a:lstStyle/>
          <a:p>
            <a:r>
              <a:rPr lang="en-US" sz="1400" dirty="0"/>
              <a:t>So looking at the word “FRIEND” in the boxes above</a:t>
            </a:r>
          </a:p>
          <a:p>
            <a:endParaRPr lang="en-US" sz="1400" dirty="0"/>
          </a:p>
          <a:p>
            <a:pPr marL="285750" indent="-285750">
              <a:buFont typeface="Wingdings" pitchFamily="2" charset="2"/>
              <a:buChar char="§"/>
            </a:pPr>
            <a:r>
              <a:rPr lang="en-US" sz="1400" b="1" dirty="0">
                <a:solidFill>
                  <a:srgbClr val="0432FF"/>
                </a:solidFill>
              </a:rPr>
              <a:t>0:3 </a:t>
            </a:r>
            <a:r>
              <a:rPr lang="en-US" sz="1400" dirty="0"/>
              <a:t> would bring back FRI….. But not ”E”, because the upper bound is non-inclusive</a:t>
            </a:r>
          </a:p>
          <a:p>
            <a:pPr marL="285750" indent="-285750">
              <a:buFont typeface="Wingdings" pitchFamily="2" charset="2"/>
              <a:buChar char="§"/>
            </a:pPr>
            <a:endParaRPr lang="en-US" sz="1400" dirty="0"/>
          </a:p>
          <a:p>
            <a:pPr marL="285750" indent="-285750">
              <a:buFont typeface="Wingdings" pitchFamily="2" charset="2"/>
              <a:buChar char="§"/>
            </a:pPr>
            <a:r>
              <a:rPr lang="en-US" sz="1400" b="1" dirty="0">
                <a:solidFill>
                  <a:srgbClr val="0432FF"/>
                </a:solidFill>
              </a:rPr>
              <a:t>5:1:-1  </a:t>
            </a:r>
            <a:r>
              <a:rPr lang="en-US" sz="1400" dirty="0"/>
              <a:t>So we are going from right to left with a stride of -1 (so we are not skipping any characters) that would bring back DNEI….. But not ”R”, because the upper bound(number to the right or the second number) is non-inclusive</a:t>
            </a:r>
          </a:p>
          <a:p>
            <a:endParaRPr lang="en-US" sz="1400" dirty="0"/>
          </a:p>
        </p:txBody>
      </p:sp>
      <p:sp>
        <p:nvSpPr>
          <p:cNvPr id="28" name="TextBox 27">
            <a:extLst>
              <a:ext uri="{FF2B5EF4-FFF2-40B4-BE49-F238E27FC236}">
                <a16:creationId xmlns:a16="http://schemas.microsoft.com/office/drawing/2014/main" id="{08F543EF-9367-704C-9ECA-CB104E8D4C61}"/>
              </a:ext>
            </a:extLst>
          </p:cNvPr>
          <p:cNvSpPr txBox="1"/>
          <p:nvPr/>
        </p:nvSpPr>
        <p:spPr>
          <a:xfrm>
            <a:off x="3040444" y="1675150"/>
            <a:ext cx="8143102" cy="738664"/>
          </a:xfrm>
          <a:prstGeom prst="rect">
            <a:avLst/>
          </a:prstGeom>
          <a:noFill/>
        </p:spPr>
        <p:txBody>
          <a:bodyPr wrap="square" rtlCol="0">
            <a:spAutoFit/>
          </a:bodyPr>
          <a:lstStyle/>
          <a:p>
            <a:r>
              <a:rPr lang="en-US" sz="1400" dirty="0"/>
              <a:t>So “: -4” ( </a:t>
            </a:r>
            <a:r>
              <a:rPr lang="en-US" sz="1400" i="1" dirty="0"/>
              <a:t>same as saying 0:-4</a:t>
            </a:r>
            <a:r>
              <a:rPr lang="en-US" sz="1400" dirty="0"/>
              <a:t>) ,says start at the very beginning of the file, (f) and  go to the upper bound which is -.  This is the ”.”, but since the upper bound is </a:t>
            </a:r>
            <a:r>
              <a:rPr lang="en-US" sz="1400" b="1" i="1" dirty="0"/>
              <a:t>non-inclusive</a:t>
            </a:r>
            <a:r>
              <a:rPr lang="en-US" sz="1400" dirty="0"/>
              <a:t> that character is not included in the returned substring, so it stops at the 2</a:t>
            </a:r>
            <a:r>
              <a:rPr lang="en-US" sz="1400" baseline="30000" dirty="0"/>
              <a:t>nd</a:t>
            </a:r>
            <a:r>
              <a:rPr lang="en-US" sz="1400" dirty="0"/>
              <a:t> “o”. And this is exactly what we want.</a:t>
            </a:r>
          </a:p>
        </p:txBody>
      </p:sp>
      <p:cxnSp>
        <p:nvCxnSpPr>
          <p:cNvPr id="30" name="Straight Arrow Connector 29">
            <a:extLst>
              <a:ext uri="{FF2B5EF4-FFF2-40B4-BE49-F238E27FC236}">
                <a16:creationId xmlns:a16="http://schemas.microsoft.com/office/drawing/2014/main" id="{283D1BE9-6DD2-B84D-A7CF-C5465CE34240}"/>
              </a:ext>
            </a:extLst>
          </p:cNvPr>
          <p:cNvCxnSpPr>
            <a:stCxn id="28" idx="1"/>
          </p:cNvCxnSpPr>
          <p:nvPr/>
        </p:nvCxnSpPr>
        <p:spPr>
          <a:xfrm flipH="1" flipV="1">
            <a:off x="2262660" y="2024026"/>
            <a:ext cx="777784" cy="204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988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9C02C3-8FDE-E344-943B-E8700EC88D69}"/>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Python History?</a:t>
            </a:r>
            <a:endParaRPr lang="en-US" sz="2800" dirty="0"/>
          </a:p>
        </p:txBody>
      </p:sp>
      <p:pic>
        <p:nvPicPr>
          <p:cNvPr id="4" name="Picture 3">
            <a:extLst>
              <a:ext uri="{FF2B5EF4-FFF2-40B4-BE49-F238E27FC236}">
                <a16:creationId xmlns:a16="http://schemas.microsoft.com/office/drawing/2014/main" id="{513B031A-E0EF-6D4F-BC06-26D323C71616}"/>
              </a:ext>
            </a:extLst>
          </p:cNvPr>
          <p:cNvPicPr>
            <a:picLocks noChangeAspect="1"/>
          </p:cNvPicPr>
          <p:nvPr/>
        </p:nvPicPr>
        <p:blipFill>
          <a:blip r:embed="rId2"/>
          <a:stretch>
            <a:fillRect/>
          </a:stretch>
        </p:blipFill>
        <p:spPr>
          <a:xfrm>
            <a:off x="92735" y="584910"/>
            <a:ext cx="6003265" cy="4418868"/>
          </a:xfrm>
          <a:prstGeom prst="rect">
            <a:avLst/>
          </a:prstGeom>
          <a:ln>
            <a:solidFill>
              <a:schemeClr val="accent5">
                <a:lumMod val="75000"/>
              </a:schemeClr>
            </a:solidFill>
          </a:ln>
        </p:spPr>
      </p:pic>
      <p:sp>
        <p:nvSpPr>
          <p:cNvPr id="5" name="TextBox 4">
            <a:extLst>
              <a:ext uri="{FF2B5EF4-FFF2-40B4-BE49-F238E27FC236}">
                <a16:creationId xmlns:a16="http://schemas.microsoft.com/office/drawing/2014/main" id="{3CE6CE45-DF08-0647-A78F-BFB1BAD7B812}"/>
              </a:ext>
            </a:extLst>
          </p:cNvPr>
          <p:cNvSpPr txBox="1"/>
          <p:nvPr/>
        </p:nvSpPr>
        <p:spPr>
          <a:xfrm>
            <a:off x="9329351" y="6505363"/>
            <a:ext cx="4806778" cy="246221"/>
          </a:xfrm>
          <a:prstGeom prst="rect">
            <a:avLst/>
          </a:prstGeom>
          <a:noFill/>
        </p:spPr>
        <p:txBody>
          <a:bodyPr wrap="square" rtlCol="0">
            <a:spAutoFit/>
          </a:bodyPr>
          <a:lstStyle/>
          <a:p>
            <a:r>
              <a:rPr lang="en-US" sz="1000" dirty="0"/>
              <a:t>Source: Python Software Foundation</a:t>
            </a:r>
          </a:p>
        </p:txBody>
      </p:sp>
      <p:pic>
        <p:nvPicPr>
          <p:cNvPr id="6" name="Picture 5">
            <a:extLst>
              <a:ext uri="{FF2B5EF4-FFF2-40B4-BE49-F238E27FC236}">
                <a16:creationId xmlns:a16="http://schemas.microsoft.com/office/drawing/2014/main" id="{9CB112B9-E0BC-424C-ADAA-8B027940084C}"/>
              </a:ext>
            </a:extLst>
          </p:cNvPr>
          <p:cNvPicPr>
            <a:picLocks noChangeAspect="1"/>
          </p:cNvPicPr>
          <p:nvPr/>
        </p:nvPicPr>
        <p:blipFill>
          <a:blip r:embed="rId3"/>
          <a:stretch>
            <a:fillRect/>
          </a:stretch>
        </p:blipFill>
        <p:spPr>
          <a:xfrm>
            <a:off x="6277232" y="584910"/>
            <a:ext cx="5668232" cy="2051096"/>
          </a:xfrm>
          <a:prstGeom prst="rect">
            <a:avLst/>
          </a:prstGeom>
          <a:ln>
            <a:solidFill>
              <a:schemeClr val="accent5">
                <a:lumMod val="75000"/>
              </a:schemeClr>
            </a:solidFill>
          </a:ln>
        </p:spPr>
      </p:pic>
    </p:spTree>
    <p:extLst>
      <p:ext uri="{BB962C8B-B14F-4D97-AF65-F5344CB8AC3E}">
        <p14:creationId xmlns:p14="http://schemas.microsoft.com/office/powerpoint/2010/main" val="3100305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A69509-A49B-1743-B235-165F8EE9463C}"/>
              </a:ext>
            </a:extLst>
          </p:cNvPr>
          <p:cNvSpPr/>
          <p:nvPr/>
        </p:nvSpPr>
        <p:spPr>
          <a:xfrm>
            <a:off x="121688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More Python String Methods</a:t>
            </a:r>
          </a:p>
        </p:txBody>
      </p:sp>
      <p:pic>
        <p:nvPicPr>
          <p:cNvPr id="3" name="Picture 2">
            <a:extLst>
              <a:ext uri="{FF2B5EF4-FFF2-40B4-BE49-F238E27FC236}">
                <a16:creationId xmlns:a16="http://schemas.microsoft.com/office/drawing/2014/main" id="{C0FF87AF-D362-0047-A0DE-453F88BC5F1C}"/>
              </a:ext>
            </a:extLst>
          </p:cNvPr>
          <p:cNvPicPr>
            <a:picLocks noChangeAspect="1"/>
          </p:cNvPicPr>
          <p:nvPr/>
        </p:nvPicPr>
        <p:blipFill>
          <a:blip r:embed="rId2"/>
          <a:stretch>
            <a:fillRect/>
          </a:stretch>
        </p:blipFill>
        <p:spPr>
          <a:xfrm>
            <a:off x="332946" y="796324"/>
            <a:ext cx="2184400" cy="965200"/>
          </a:xfrm>
          <a:prstGeom prst="rect">
            <a:avLst/>
          </a:prstGeom>
          <a:ln>
            <a:solidFill>
              <a:schemeClr val="accent1">
                <a:shade val="90000"/>
              </a:schemeClr>
            </a:solidFill>
          </a:ln>
        </p:spPr>
      </p:pic>
      <p:sp>
        <p:nvSpPr>
          <p:cNvPr id="4" name="TextBox 3">
            <a:extLst>
              <a:ext uri="{FF2B5EF4-FFF2-40B4-BE49-F238E27FC236}">
                <a16:creationId xmlns:a16="http://schemas.microsoft.com/office/drawing/2014/main" id="{11395CC1-94E8-F546-BF30-70456F082390}"/>
              </a:ext>
            </a:extLst>
          </p:cNvPr>
          <p:cNvSpPr txBox="1"/>
          <p:nvPr/>
        </p:nvSpPr>
        <p:spPr>
          <a:xfrm>
            <a:off x="413694" y="515557"/>
            <a:ext cx="1606378" cy="261610"/>
          </a:xfrm>
          <a:prstGeom prst="rect">
            <a:avLst/>
          </a:prstGeom>
          <a:noFill/>
        </p:spPr>
        <p:txBody>
          <a:bodyPr wrap="square" rtlCol="0">
            <a:spAutoFit/>
          </a:bodyPr>
          <a:lstStyle/>
          <a:p>
            <a:pPr algn="ctr"/>
            <a:r>
              <a:rPr lang="en-US" sz="1100" u="sng" dirty="0">
                <a:solidFill>
                  <a:srgbClr val="0432FF"/>
                </a:solidFill>
              </a:rPr>
              <a:t>Capitalize a String</a:t>
            </a:r>
          </a:p>
        </p:txBody>
      </p:sp>
      <p:pic>
        <p:nvPicPr>
          <p:cNvPr id="5" name="Picture 4">
            <a:extLst>
              <a:ext uri="{FF2B5EF4-FFF2-40B4-BE49-F238E27FC236}">
                <a16:creationId xmlns:a16="http://schemas.microsoft.com/office/drawing/2014/main" id="{5BF07265-8D47-3149-BC08-10F2A03D4D66}"/>
              </a:ext>
            </a:extLst>
          </p:cNvPr>
          <p:cNvPicPr>
            <a:picLocks noChangeAspect="1"/>
          </p:cNvPicPr>
          <p:nvPr/>
        </p:nvPicPr>
        <p:blipFill>
          <a:blip r:embed="rId3"/>
          <a:stretch>
            <a:fillRect/>
          </a:stretch>
        </p:blipFill>
        <p:spPr>
          <a:xfrm>
            <a:off x="5911852" y="752217"/>
            <a:ext cx="2057400" cy="495300"/>
          </a:xfrm>
          <a:prstGeom prst="rect">
            <a:avLst/>
          </a:prstGeom>
          <a:ln>
            <a:solidFill>
              <a:schemeClr val="accent1">
                <a:shade val="90000"/>
              </a:schemeClr>
            </a:solidFill>
          </a:ln>
        </p:spPr>
      </p:pic>
      <p:sp>
        <p:nvSpPr>
          <p:cNvPr id="6" name="TextBox 5">
            <a:extLst>
              <a:ext uri="{FF2B5EF4-FFF2-40B4-BE49-F238E27FC236}">
                <a16:creationId xmlns:a16="http://schemas.microsoft.com/office/drawing/2014/main" id="{5C29275C-9FBF-0641-985D-37220BD7920C}"/>
              </a:ext>
            </a:extLst>
          </p:cNvPr>
          <p:cNvSpPr txBox="1"/>
          <p:nvPr/>
        </p:nvSpPr>
        <p:spPr>
          <a:xfrm>
            <a:off x="5448345" y="490607"/>
            <a:ext cx="2984414" cy="261610"/>
          </a:xfrm>
          <a:prstGeom prst="rect">
            <a:avLst/>
          </a:prstGeom>
          <a:noFill/>
        </p:spPr>
        <p:txBody>
          <a:bodyPr wrap="square" rtlCol="0">
            <a:spAutoFit/>
          </a:bodyPr>
          <a:lstStyle/>
          <a:p>
            <a:pPr algn="ctr"/>
            <a:r>
              <a:rPr lang="en-US" sz="1100" u="sng" dirty="0">
                <a:solidFill>
                  <a:srgbClr val="0432FF"/>
                </a:solidFill>
              </a:rPr>
              <a:t>Find the Position of  Character/Word</a:t>
            </a:r>
          </a:p>
        </p:txBody>
      </p:sp>
      <p:pic>
        <p:nvPicPr>
          <p:cNvPr id="7" name="Picture 6">
            <a:extLst>
              <a:ext uri="{FF2B5EF4-FFF2-40B4-BE49-F238E27FC236}">
                <a16:creationId xmlns:a16="http://schemas.microsoft.com/office/drawing/2014/main" id="{1C3D13A6-B356-DD44-8BBD-85501AC604B5}"/>
              </a:ext>
            </a:extLst>
          </p:cNvPr>
          <p:cNvPicPr>
            <a:picLocks noChangeAspect="1"/>
          </p:cNvPicPr>
          <p:nvPr/>
        </p:nvPicPr>
        <p:blipFill>
          <a:blip r:embed="rId4"/>
          <a:stretch>
            <a:fillRect/>
          </a:stretch>
        </p:blipFill>
        <p:spPr>
          <a:xfrm>
            <a:off x="8607858" y="847124"/>
            <a:ext cx="1727200" cy="431800"/>
          </a:xfrm>
          <a:prstGeom prst="rect">
            <a:avLst/>
          </a:prstGeom>
          <a:ln>
            <a:solidFill>
              <a:schemeClr val="accent1">
                <a:shade val="90000"/>
              </a:schemeClr>
            </a:solidFill>
          </a:ln>
        </p:spPr>
      </p:pic>
      <p:sp>
        <p:nvSpPr>
          <p:cNvPr id="8" name="TextBox 7">
            <a:extLst>
              <a:ext uri="{FF2B5EF4-FFF2-40B4-BE49-F238E27FC236}">
                <a16:creationId xmlns:a16="http://schemas.microsoft.com/office/drawing/2014/main" id="{54206BA8-EFC0-2744-B3C5-21875EA79AB8}"/>
              </a:ext>
            </a:extLst>
          </p:cNvPr>
          <p:cNvSpPr txBox="1"/>
          <p:nvPr/>
        </p:nvSpPr>
        <p:spPr>
          <a:xfrm>
            <a:off x="8212656" y="520162"/>
            <a:ext cx="2984414" cy="261610"/>
          </a:xfrm>
          <a:prstGeom prst="rect">
            <a:avLst/>
          </a:prstGeom>
          <a:noFill/>
        </p:spPr>
        <p:txBody>
          <a:bodyPr wrap="square" rtlCol="0">
            <a:spAutoFit/>
          </a:bodyPr>
          <a:lstStyle/>
          <a:p>
            <a:pPr algn="ctr"/>
            <a:r>
              <a:rPr lang="en-US" sz="1100" u="sng" dirty="0">
                <a:solidFill>
                  <a:srgbClr val="0432FF"/>
                </a:solidFill>
              </a:rPr>
              <a:t>Count # of times a character appears</a:t>
            </a:r>
          </a:p>
        </p:txBody>
      </p:sp>
      <p:pic>
        <p:nvPicPr>
          <p:cNvPr id="9" name="Picture 8">
            <a:extLst>
              <a:ext uri="{FF2B5EF4-FFF2-40B4-BE49-F238E27FC236}">
                <a16:creationId xmlns:a16="http://schemas.microsoft.com/office/drawing/2014/main" id="{68D77CE2-FBAE-D646-86E5-0CD264D33160}"/>
              </a:ext>
            </a:extLst>
          </p:cNvPr>
          <p:cNvPicPr>
            <a:picLocks noChangeAspect="1"/>
          </p:cNvPicPr>
          <p:nvPr/>
        </p:nvPicPr>
        <p:blipFill>
          <a:blip r:embed="rId5"/>
          <a:stretch>
            <a:fillRect/>
          </a:stretch>
        </p:blipFill>
        <p:spPr>
          <a:xfrm>
            <a:off x="232032" y="2254907"/>
            <a:ext cx="1922592" cy="546191"/>
          </a:xfrm>
          <a:prstGeom prst="rect">
            <a:avLst/>
          </a:prstGeom>
          <a:ln>
            <a:solidFill>
              <a:schemeClr val="accent1">
                <a:shade val="90000"/>
              </a:schemeClr>
            </a:solidFill>
          </a:ln>
        </p:spPr>
      </p:pic>
      <p:sp>
        <p:nvSpPr>
          <p:cNvPr id="10" name="TextBox 9">
            <a:extLst>
              <a:ext uri="{FF2B5EF4-FFF2-40B4-BE49-F238E27FC236}">
                <a16:creationId xmlns:a16="http://schemas.microsoft.com/office/drawing/2014/main" id="{E8754359-CDE5-A44C-ADDA-927D01C34319}"/>
              </a:ext>
            </a:extLst>
          </p:cNvPr>
          <p:cNvSpPr txBox="1"/>
          <p:nvPr/>
        </p:nvSpPr>
        <p:spPr>
          <a:xfrm>
            <a:off x="1193328" y="1899782"/>
            <a:ext cx="2984414" cy="261610"/>
          </a:xfrm>
          <a:prstGeom prst="rect">
            <a:avLst/>
          </a:prstGeom>
          <a:noFill/>
        </p:spPr>
        <p:txBody>
          <a:bodyPr wrap="square" rtlCol="0">
            <a:spAutoFit/>
          </a:bodyPr>
          <a:lstStyle/>
          <a:p>
            <a:pPr algn="ctr"/>
            <a:r>
              <a:rPr lang="en-US" sz="1100" u="sng" dirty="0">
                <a:solidFill>
                  <a:srgbClr val="0432FF"/>
                </a:solidFill>
              </a:rPr>
              <a:t>Replace one character with another</a:t>
            </a:r>
          </a:p>
        </p:txBody>
      </p:sp>
      <p:pic>
        <p:nvPicPr>
          <p:cNvPr id="11" name="Picture 10">
            <a:extLst>
              <a:ext uri="{FF2B5EF4-FFF2-40B4-BE49-F238E27FC236}">
                <a16:creationId xmlns:a16="http://schemas.microsoft.com/office/drawing/2014/main" id="{B3AD6C42-913D-684A-A101-CF05C0B94E7C}"/>
              </a:ext>
            </a:extLst>
          </p:cNvPr>
          <p:cNvPicPr>
            <a:picLocks noChangeAspect="1"/>
          </p:cNvPicPr>
          <p:nvPr/>
        </p:nvPicPr>
        <p:blipFill>
          <a:blip r:embed="rId6"/>
          <a:stretch>
            <a:fillRect/>
          </a:stretch>
        </p:blipFill>
        <p:spPr>
          <a:xfrm>
            <a:off x="7063774" y="2204499"/>
            <a:ext cx="3635289" cy="556756"/>
          </a:xfrm>
          <a:prstGeom prst="rect">
            <a:avLst/>
          </a:prstGeom>
          <a:ln>
            <a:solidFill>
              <a:schemeClr val="accent1">
                <a:shade val="90000"/>
              </a:schemeClr>
            </a:solidFill>
          </a:ln>
        </p:spPr>
      </p:pic>
      <p:sp>
        <p:nvSpPr>
          <p:cNvPr id="12" name="TextBox 11">
            <a:extLst>
              <a:ext uri="{FF2B5EF4-FFF2-40B4-BE49-F238E27FC236}">
                <a16:creationId xmlns:a16="http://schemas.microsoft.com/office/drawing/2014/main" id="{B4748226-545F-C842-9A13-5BD61D161163}"/>
              </a:ext>
            </a:extLst>
          </p:cNvPr>
          <p:cNvSpPr txBox="1"/>
          <p:nvPr/>
        </p:nvSpPr>
        <p:spPr>
          <a:xfrm>
            <a:off x="6096000" y="1840508"/>
            <a:ext cx="2984414" cy="261610"/>
          </a:xfrm>
          <a:prstGeom prst="rect">
            <a:avLst/>
          </a:prstGeom>
          <a:noFill/>
        </p:spPr>
        <p:txBody>
          <a:bodyPr wrap="square" rtlCol="0">
            <a:spAutoFit/>
          </a:bodyPr>
          <a:lstStyle/>
          <a:p>
            <a:pPr algn="ctr"/>
            <a:r>
              <a:rPr lang="en-US" sz="1100" u="sng" dirty="0">
                <a:solidFill>
                  <a:srgbClr val="0432FF"/>
                </a:solidFill>
              </a:rPr>
              <a:t>Split a string</a:t>
            </a:r>
          </a:p>
        </p:txBody>
      </p:sp>
      <p:pic>
        <p:nvPicPr>
          <p:cNvPr id="13" name="Picture 12">
            <a:extLst>
              <a:ext uri="{FF2B5EF4-FFF2-40B4-BE49-F238E27FC236}">
                <a16:creationId xmlns:a16="http://schemas.microsoft.com/office/drawing/2014/main" id="{69DEBE5E-AB5E-4649-8CF9-B90E76125A33}"/>
              </a:ext>
            </a:extLst>
          </p:cNvPr>
          <p:cNvPicPr>
            <a:picLocks noChangeAspect="1"/>
          </p:cNvPicPr>
          <p:nvPr/>
        </p:nvPicPr>
        <p:blipFill>
          <a:blip r:embed="rId7"/>
          <a:stretch>
            <a:fillRect/>
          </a:stretch>
        </p:blipFill>
        <p:spPr>
          <a:xfrm>
            <a:off x="247135" y="4829179"/>
            <a:ext cx="2641600" cy="952500"/>
          </a:xfrm>
          <a:prstGeom prst="rect">
            <a:avLst/>
          </a:prstGeom>
          <a:ln>
            <a:solidFill>
              <a:schemeClr val="accent1">
                <a:shade val="90000"/>
              </a:schemeClr>
            </a:solidFill>
          </a:ln>
        </p:spPr>
      </p:pic>
      <p:sp>
        <p:nvSpPr>
          <p:cNvPr id="14" name="TextBox 13">
            <a:extLst>
              <a:ext uri="{FF2B5EF4-FFF2-40B4-BE49-F238E27FC236}">
                <a16:creationId xmlns:a16="http://schemas.microsoft.com/office/drawing/2014/main" id="{95247F2A-422A-C342-8162-1DC41EF00137}"/>
              </a:ext>
            </a:extLst>
          </p:cNvPr>
          <p:cNvSpPr txBox="1"/>
          <p:nvPr/>
        </p:nvSpPr>
        <p:spPr>
          <a:xfrm>
            <a:off x="0" y="4535411"/>
            <a:ext cx="2984414" cy="261610"/>
          </a:xfrm>
          <a:prstGeom prst="rect">
            <a:avLst/>
          </a:prstGeom>
          <a:noFill/>
        </p:spPr>
        <p:txBody>
          <a:bodyPr wrap="square" rtlCol="0">
            <a:spAutoFit/>
          </a:bodyPr>
          <a:lstStyle/>
          <a:p>
            <a:pPr algn="ctr"/>
            <a:r>
              <a:rPr lang="en-US" sz="1100" u="sng" dirty="0">
                <a:solidFill>
                  <a:srgbClr val="0432FF"/>
                </a:solidFill>
              </a:rPr>
              <a:t>Strip Off the Space at the End of a String</a:t>
            </a:r>
          </a:p>
        </p:txBody>
      </p:sp>
      <p:cxnSp>
        <p:nvCxnSpPr>
          <p:cNvPr id="16" name="Curved Connector 15">
            <a:extLst>
              <a:ext uri="{FF2B5EF4-FFF2-40B4-BE49-F238E27FC236}">
                <a16:creationId xmlns:a16="http://schemas.microsoft.com/office/drawing/2014/main" id="{BEC78BA8-5C51-4647-A338-F14FC4DC54B1}"/>
              </a:ext>
            </a:extLst>
          </p:cNvPr>
          <p:cNvCxnSpPr>
            <a:cxnSpLocks/>
          </p:cNvCxnSpPr>
          <p:nvPr/>
        </p:nvCxnSpPr>
        <p:spPr>
          <a:xfrm rot="10800000">
            <a:off x="2656917" y="4955277"/>
            <a:ext cx="800231" cy="124174"/>
          </a:xfrm>
          <a:prstGeom prst="curvedConnector3">
            <a:avLst>
              <a:gd name="adj1" fmla="val 5463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E705AB8-C904-E44F-ACB2-19241D35573C}"/>
              </a:ext>
            </a:extLst>
          </p:cNvPr>
          <p:cNvSpPr txBox="1"/>
          <p:nvPr/>
        </p:nvSpPr>
        <p:spPr>
          <a:xfrm>
            <a:off x="3022645" y="5017364"/>
            <a:ext cx="1359244" cy="246221"/>
          </a:xfrm>
          <a:prstGeom prst="rect">
            <a:avLst/>
          </a:prstGeom>
          <a:noFill/>
        </p:spPr>
        <p:txBody>
          <a:bodyPr wrap="square" rtlCol="0">
            <a:spAutoFit/>
          </a:bodyPr>
          <a:lstStyle/>
          <a:p>
            <a:r>
              <a:rPr lang="en-US" sz="1000" dirty="0"/>
              <a:t>Note the space</a:t>
            </a:r>
          </a:p>
        </p:txBody>
      </p:sp>
      <p:sp>
        <p:nvSpPr>
          <p:cNvPr id="24" name="TextBox 23">
            <a:extLst>
              <a:ext uri="{FF2B5EF4-FFF2-40B4-BE49-F238E27FC236}">
                <a16:creationId xmlns:a16="http://schemas.microsoft.com/office/drawing/2014/main" id="{E29FD088-EF03-874C-A640-357DF8E092CC}"/>
              </a:ext>
            </a:extLst>
          </p:cNvPr>
          <p:cNvSpPr txBox="1"/>
          <p:nvPr/>
        </p:nvSpPr>
        <p:spPr>
          <a:xfrm>
            <a:off x="3022645" y="5484174"/>
            <a:ext cx="1359244" cy="246221"/>
          </a:xfrm>
          <a:prstGeom prst="rect">
            <a:avLst/>
          </a:prstGeom>
          <a:noFill/>
        </p:spPr>
        <p:txBody>
          <a:bodyPr wrap="square" rtlCol="0">
            <a:spAutoFit/>
          </a:bodyPr>
          <a:lstStyle/>
          <a:p>
            <a:r>
              <a:rPr lang="en-US" sz="1000" dirty="0"/>
              <a:t>Space is gone</a:t>
            </a:r>
          </a:p>
        </p:txBody>
      </p:sp>
      <p:cxnSp>
        <p:nvCxnSpPr>
          <p:cNvPr id="25" name="Curved Connector 24">
            <a:extLst>
              <a:ext uri="{FF2B5EF4-FFF2-40B4-BE49-F238E27FC236}">
                <a16:creationId xmlns:a16="http://schemas.microsoft.com/office/drawing/2014/main" id="{83FCE5D1-D415-8B47-AD7E-A8F34604F9DA}"/>
              </a:ext>
            </a:extLst>
          </p:cNvPr>
          <p:cNvCxnSpPr>
            <a:cxnSpLocks/>
          </p:cNvCxnSpPr>
          <p:nvPr/>
        </p:nvCxnSpPr>
        <p:spPr>
          <a:xfrm rot="10800000" flipV="1">
            <a:off x="1991455" y="5633163"/>
            <a:ext cx="1131549" cy="972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8BE538A-FE6C-E24B-8236-D1A9D322638E}"/>
              </a:ext>
            </a:extLst>
          </p:cNvPr>
          <p:cNvPicPr>
            <a:picLocks noChangeAspect="1"/>
          </p:cNvPicPr>
          <p:nvPr/>
        </p:nvPicPr>
        <p:blipFill>
          <a:blip r:embed="rId8"/>
          <a:stretch>
            <a:fillRect/>
          </a:stretch>
        </p:blipFill>
        <p:spPr>
          <a:xfrm>
            <a:off x="3282950" y="796667"/>
            <a:ext cx="1968500" cy="406400"/>
          </a:xfrm>
          <a:prstGeom prst="rect">
            <a:avLst/>
          </a:prstGeom>
          <a:ln>
            <a:solidFill>
              <a:schemeClr val="accent1">
                <a:shade val="90000"/>
              </a:schemeClr>
            </a:solidFill>
          </a:ln>
        </p:spPr>
      </p:pic>
      <p:sp>
        <p:nvSpPr>
          <p:cNvPr id="28" name="TextBox 27">
            <a:extLst>
              <a:ext uri="{FF2B5EF4-FFF2-40B4-BE49-F238E27FC236}">
                <a16:creationId xmlns:a16="http://schemas.microsoft.com/office/drawing/2014/main" id="{88F1388B-A304-7F4B-992B-7D6C3BA0D6E9}"/>
              </a:ext>
            </a:extLst>
          </p:cNvPr>
          <p:cNvSpPr txBox="1"/>
          <p:nvPr/>
        </p:nvSpPr>
        <p:spPr>
          <a:xfrm>
            <a:off x="3151622" y="504014"/>
            <a:ext cx="2059459" cy="261610"/>
          </a:xfrm>
          <a:prstGeom prst="rect">
            <a:avLst/>
          </a:prstGeom>
          <a:noFill/>
        </p:spPr>
        <p:txBody>
          <a:bodyPr wrap="square" rtlCol="0">
            <a:spAutoFit/>
          </a:bodyPr>
          <a:lstStyle/>
          <a:p>
            <a:pPr algn="ctr"/>
            <a:r>
              <a:rPr lang="en-US" sz="1100" u="sng" dirty="0">
                <a:solidFill>
                  <a:srgbClr val="0432FF"/>
                </a:solidFill>
              </a:rPr>
              <a:t>Swap The Case of  String</a:t>
            </a:r>
          </a:p>
        </p:txBody>
      </p:sp>
      <p:pic>
        <p:nvPicPr>
          <p:cNvPr id="29" name="Picture 28">
            <a:extLst>
              <a:ext uri="{FF2B5EF4-FFF2-40B4-BE49-F238E27FC236}">
                <a16:creationId xmlns:a16="http://schemas.microsoft.com/office/drawing/2014/main" id="{6889977E-4B89-1E41-BE86-A9F865493641}"/>
              </a:ext>
            </a:extLst>
          </p:cNvPr>
          <p:cNvPicPr>
            <a:picLocks noChangeAspect="1"/>
          </p:cNvPicPr>
          <p:nvPr/>
        </p:nvPicPr>
        <p:blipFill>
          <a:blip r:embed="rId9"/>
          <a:stretch>
            <a:fillRect/>
          </a:stretch>
        </p:blipFill>
        <p:spPr>
          <a:xfrm>
            <a:off x="2308657" y="2276289"/>
            <a:ext cx="4203700" cy="508000"/>
          </a:xfrm>
          <a:prstGeom prst="rect">
            <a:avLst/>
          </a:prstGeom>
          <a:ln>
            <a:solidFill>
              <a:schemeClr val="accent1">
                <a:shade val="90000"/>
              </a:schemeClr>
            </a:solidFill>
          </a:ln>
        </p:spPr>
      </p:pic>
      <p:pic>
        <p:nvPicPr>
          <p:cNvPr id="30" name="Picture 29">
            <a:extLst>
              <a:ext uri="{FF2B5EF4-FFF2-40B4-BE49-F238E27FC236}">
                <a16:creationId xmlns:a16="http://schemas.microsoft.com/office/drawing/2014/main" id="{93D84F64-2A7B-D845-97EB-1F301C6EDF01}"/>
              </a:ext>
            </a:extLst>
          </p:cNvPr>
          <p:cNvPicPr>
            <a:picLocks noChangeAspect="1"/>
          </p:cNvPicPr>
          <p:nvPr/>
        </p:nvPicPr>
        <p:blipFill>
          <a:blip r:embed="rId10"/>
          <a:stretch>
            <a:fillRect/>
          </a:stretch>
        </p:blipFill>
        <p:spPr>
          <a:xfrm>
            <a:off x="257950" y="3195221"/>
            <a:ext cx="4699000" cy="1181100"/>
          </a:xfrm>
          <a:prstGeom prst="rect">
            <a:avLst/>
          </a:prstGeom>
          <a:ln>
            <a:solidFill>
              <a:schemeClr val="accent1">
                <a:shade val="90000"/>
              </a:schemeClr>
            </a:solidFill>
          </a:ln>
        </p:spPr>
      </p:pic>
      <p:sp>
        <p:nvSpPr>
          <p:cNvPr id="31" name="TextBox 30">
            <a:extLst>
              <a:ext uri="{FF2B5EF4-FFF2-40B4-BE49-F238E27FC236}">
                <a16:creationId xmlns:a16="http://schemas.microsoft.com/office/drawing/2014/main" id="{E1301140-AEF0-7241-A2CA-2271180E5C1C}"/>
              </a:ext>
            </a:extLst>
          </p:cNvPr>
          <p:cNvSpPr txBox="1"/>
          <p:nvPr/>
        </p:nvSpPr>
        <p:spPr>
          <a:xfrm>
            <a:off x="551440" y="2929203"/>
            <a:ext cx="3931811" cy="261610"/>
          </a:xfrm>
          <a:prstGeom prst="rect">
            <a:avLst/>
          </a:prstGeom>
          <a:noFill/>
        </p:spPr>
        <p:txBody>
          <a:bodyPr wrap="square" rtlCol="0">
            <a:spAutoFit/>
          </a:bodyPr>
          <a:lstStyle/>
          <a:p>
            <a:pPr algn="ctr"/>
            <a:r>
              <a:rPr lang="en-US" sz="1100" u="sng" dirty="0">
                <a:solidFill>
                  <a:srgbClr val="0432FF"/>
                </a:solidFill>
              </a:rPr>
              <a:t>Center a String Across a Finite Field of Characters</a:t>
            </a:r>
          </a:p>
        </p:txBody>
      </p:sp>
      <p:pic>
        <p:nvPicPr>
          <p:cNvPr id="32" name="Picture 31">
            <a:extLst>
              <a:ext uri="{FF2B5EF4-FFF2-40B4-BE49-F238E27FC236}">
                <a16:creationId xmlns:a16="http://schemas.microsoft.com/office/drawing/2014/main" id="{49545C3D-BB73-3D4D-87FA-A6424E4A2834}"/>
              </a:ext>
            </a:extLst>
          </p:cNvPr>
          <p:cNvPicPr>
            <a:picLocks noChangeAspect="1"/>
          </p:cNvPicPr>
          <p:nvPr/>
        </p:nvPicPr>
        <p:blipFill>
          <a:blip r:embed="rId11"/>
          <a:stretch>
            <a:fillRect/>
          </a:stretch>
        </p:blipFill>
        <p:spPr>
          <a:xfrm>
            <a:off x="5250440" y="3190409"/>
            <a:ext cx="4356100" cy="406400"/>
          </a:xfrm>
          <a:prstGeom prst="rect">
            <a:avLst/>
          </a:prstGeom>
          <a:ln>
            <a:solidFill>
              <a:schemeClr val="accent1">
                <a:shade val="90000"/>
              </a:schemeClr>
            </a:solidFill>
          </a:ln>
        </p:spPr>
      </p:pic>
      <p:sp>
        <p:nvSpPr>
          <p:cNvPr id="33" name="TextBox 32">
            <a:extLst>
              <a:ext uri="{FF2B5EF4-FFF2-40B4-BE49-F238E27FC236}">
                <a16:creationId xmlns:a16="http://schemas.microsoft.com/office/drawing/2014/main" id="{247864B3-7D8C-134F-A791-B7C769013999}"/>
              </a:ext>
            </a:extLst>
          </p:cNvPr>
          <p:cNvSpPr txBox="1"/>
          <p:nvPr/>
        </p:nvSpPr>
        <p:spPr>
          <a:xfrm>
            <a:off x="5656569" y="2893476"/>
            <a:ext cx="2984414" cy="261610"/>
          </a:xfrm>
          <a:prstGeom prst="rect">
            <a:avLst/>
          </a:prstGeom>
          <a:noFill/>
        </p:spPr>
        <p:txBody>
          <a:bodyPr wrap="square" rtlCol="0">
            <a:spAutoFit/>
          </a:bodyPr>
          <a:lstStyle/>
          <a:p>
            <a:pPr algn="ctr"/>
            <a:r>
              <a:rPr lang="en-US" sz="1100" u="sng" dirty="0">
                <a:solidFill>
                  <a:srgbClr val="0432FF"/>
                </a:solidFill>
              </a:rPr>
              <a:t>Join a String to a List</a:t>
            </a:r>
          </a:p>
        </p:txBody>
      </p:sp>
      <p:pic>
        <p:nvPicPr>
          <p:cNvPr id="34" name="Picture 33">
            <a:extLst>
              <a:ext uri="{FF2B5EF4-FFF2-40B4-BE49-F238E27FC236}">
                <a16:creationId xmlns:a16="http://schemas.microsoft.com/office/drawing/2014/main" id="{DC705B35-D926-EC41-A3B7-E93D30575E82}"/>
              </a:ext>
            </a:extLst>
          </p:cNvPr>
          <p:cNvPicPr>
            <a:picLocks noChangeAspect="1"/>
          </p:cNvPicPr>
          <p:nvPr/>
        </p:nvPicPr>
        <p:blipFill>
          <a:blip r:embed="rId12"/>
          <a:stretch>
            <a:fillRect/>
          </a:stretch>
        </p:blipFill>
        <p:spPr>
          <a:xfrm>
            <a:off x="202433" y="6041722"/>
            <a:ext cx="3581400" cy="762000"/>
          </a:xfrm>
          <a:prstGeom prst="rect">
            <a:avLst/>
          </a:prstGeom>
          <a:ln>
            <a:solidFill>
              <a:schemeClr val="accent1">
                <a:shade val="90000"/>
              </a:schemeClr>
            </a:solidFill>
          </a:ln>
        </p:spPr>
      </p:pic>
      <p:sp>
        <p:nvSpPr>
          <p:cNvPr id="35" name="TextBox 34">
            <a:extLst>
              <a:ext uri="{FF2B5EF4-FFF2-40B4-BE49-F238E27FC236}">
                <a16:creationId xmlns:a16="http://schemas.microsoft.com/office/drawing/2014/main" id="{09516448-68E5-5649-91A9-88DE7527BDC3}"/>
              </a:ext>
            </a:extLst>
          </p:cNvPr>
          <p:cNvSpPr txBox="1"/>
          <p:nvPr/>
        </p:nvSpPr>
        <p:spPr>
          <a:xfrm>
            <a:off x="-241323" y="5780076"/>
            <a:ext cx="4356100" cy="261610"/>
          </a:xfrm>
          <a:prstGeom prst="rect">
            <a:avLst/>
          </a:prstGeom>
          <a:noFill/>
        </p:spPr>
        <p:txBody>
          <a:bodyPr wrap="square" rtlCol="0">
            <a:spAutoFit/>
          </a:bodyPr>
          <a:lstStyle/>
          <a:p>
            <a:pPr algn="ctr"/>
            <a:r>
              <a:rPr lang="en-US" sz="1100" u="sng" dirty="0">
                <a:solidFill>
                  <a:srgbClr val="0432FF"/>
                </a:solidFill>
              </a:rPr>
              <a:t>Strip Off the \n new line character at the End of a String</a:t>
            </a:r>
          </a:p>
        </p:txBody>
      </p:sp>
      <p:pic>
        <p:nvPicPr>
          <p:cNvPr id="36" name="Picture 35">
            <a:extLst>
              <a:ext uri="{FF2B5EF4-FFF2-40B4-BE49-F238E27FC236}">
                <a16:creationId xmlns:a16="http://schemas.microsoft.com/office/drawing/2014/main" id="{14A8D395-B57B-6B42-9526-D1518554E1AA}"/>
              </a:ext>
            </a:extLst>
          </p:cNvPr>
          <p:cNvPicPr>
            <a:picLocks noChangeAspect="1"/>
          </p:cNvPicPr>
          <p:nvPr/>
        </p:nvPicPr>
        <p:blipFill>
          <a:blip r:embed="rId13"/>
          <a:stretch>
            <a:fillRect/>
          </a:stretch>
        </p:blipFill>
        <p:spPr>
          <a:xfrm>
            <a:off x="5247021" y="4363139"/>
            <a:ext cx="5807469" cy="1270023"/>
          </a:xfrm>
          <a:prstGeom prst="rect">
            <a:avLst/>
          </a:prstGeom>
          <a:ln>
            <a:solidFill>
              <a:srgbClr val="0432FF"/>
            </a:solidFill>
          </a:ln>
        </p:spPr>
      </p:pic>
      <p:sp>
        <p:nvSpPr>
          <p:cNvPr id="37" name="TextBox 36">
            <a:extLst>
              <a:ext uri="{FF2B5EF4-FFF2-40B4-BE49-F238E27FC236}">
                <a16:creationId xmlns:a16="http://schemas.microsoft.com/office/drawing/2014/main" id="{9B8F1D04-4A4C-254E-862C-DCE5D413C300}"/>
              </a:ext>
            </a:extLst>
          </p:cNvPr>
          <p:cNvSpPr txBox="1"/>
          <p:nvPr/>
        </p:nvSpPr>
        <p:spPr>
          <a:xfrm>
            <a:off x="4627522" y="4090020"/>
            <a:ext cx="2984414" cy="261610"/>
          </a:xfrm>
          <a:prstGeom prst="rect">
            <a:avLst/>
          </a:prstGeom>
          <a:noFill/>
        </p:spPr>
        <p:txBody>
          <a:bodyPr wrap="square" rtlCol="0">
            <a:spAutoFit/>
          </a:bodyPr>
          <a:lstStyle/>
          <a:p>
            <a:pPr algn="ctr"/>
            <a:r>
              <a:rPr lang="en-US" sz="1100" u="sng" dirty="0">
                <a:solidFill>
                  <a:srgbClr val="C00000"/>
                </a:solidFill>
              </a:rPr>
              <a:t>Getting Help for a Method</a:t>
            </a:r>
          </a:p>
        </p:txBody>
      </p:sp>
    </p:spTree>
    <p:extLst>
      <p:ext uri="{BB962C8B-B14F-4D97-AF65-F5344CB8AC3E}">
        <p14:creationId xmlns:p14="http://schemas.microsoft.com/office/powerpoint/2010/main" val="1846702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BF66F7-C3F8-BC40-91B4-0F660395466B}"/>
              </a:ext>
            </a:extLst>
          </p:cNvPr>
          <p:cNvSpPr/>
          <p:nvPr/>
        </p:nvSpPr>
        <p:spPr>
          <a:xfrm>
            <a:off x="121688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Python String Object </a:t>
            </a:r>
            <a:r>
              <a:rPr lang="en-US" sz="2400" b="1" i="1" dirty="0">
                <a:solidFill>
                  <a:srgbClr val="C00000"/>
                </a:solidFill>
                <a:latin typeface="Lucida Grande" panose="020B0600040502020204" pitchFamily="34" charset="0"/>
              </a:rPr>
              <a:t>format</a:t>
            </a:r>
            <a:r>
              <a:rPr lang="en-US" sz="2400" dirty="0">
                <a:solidFill>
                  <a:srgbClr val="222222"/>
                </a:solidFill>
                <a:latin typeface="Lucida Grande" panose="020B0600040502020204" pitchFamily="34" charset="0"/>
              </a:rPr>
              <a:t> Method</a:t>
            </a:r>
          </a:p>
        </p:txBody>
      </p:sp>
      <p:pic>
        <p:nvPicPr>
          <p:cNvPr id="3" name="Picture 2">
            <a:extLst>
              <a:ext uri="{FF2B5EF4-FFF2-40B4-BE49-F238E27FC236}">
                <a16:creationId xmlns:a16="http://schemas.microsoft.com/office/drawing/2014/main" id="{2339FEF8-BA0D-034E-B3D8-56467866FBA2}"/>
              </a:ext>
            </a:extLst>
          </p:cNvPr>
          <p:cNvPicPr>
            <a:picLocks noChangeAspect="1"/>
          </p:cNvPicPr>
          <p:nvPr/>
        </p:nvPicPr>
        <p:blipFill>
          <a:blip r:embed="rId2"/>
          <a:stretch>
            <a:fillRect/>
          </a:stretch>
        </p:blipFill>
        <p:spPr>
          <a:xfrm>
            <a:off x="376538" y="1052041"/>
            <a:ext cx="5422900" cy="1244600"/>
          </a:xfrm>
          <a:prstGeom prst="rect">
            <a:avLst/>
          </a:prstGeom>
          <a:ln>
            <a:solidFill>
              <a:srgbClr val="0432FF"/>
            </a:solidFill>
          </a:ln>
        </p:spPr>
      </p:pic>
      <p:sp>
        <p:nvSpPr>
          <p:cNvPr id="4" name="TextBox 3">
            <a:extLst>
              <a:ext uri="{FF2B5EF4-FFF2-40B4-BE49-F238E27FC236}">
                <a16:creationId xmlns:a16="http://schemas.microsoft.com/office/drawing/2014/main" id="{FF667F11-4C6D-1B48-B7F3-51BDEA35FF7C}"/>
              </a:ext>
            </a:extLst>
          </p:cNvPr>
          <p:cNvSpPr txBox="1"/>
          <p:nvPr/>
        </p:nvSpPr>
        <p:spPr>
          <a:xfrm>
            <a:off x="6190735" y="964512"/>
            <a:ext cx="4300151" cy="307777"/>
          </a:xfrm>
          <a:prstGeom prst="rect">
            <a:avLst/>
          </a:prstGeom>
          <a:noFill/>
        </p:spPr>
        <p:txBody>
          <a:bodyPr wrap="square" rtlCol="0">
            <a:spAutoFit/>
          </a:bodyPr>
          <a:lstStyle/>
          <a:p>
            <a:r>
              <a:rPr lang="en-US" sz="1400" dirty="0"/>
              <a:t>Substitution targets </a:t>
            </a:r>
            <a:r>
              <a:rPr lang="en-US" sz="1400" b="1" i="1" dirty="0">
                <a:solidFill>
                  <a:srgbClr val="0432FF"/>
                </a:solidFill>
              </a:rPr>
              <a:t>by position</a:t>
            </a:r>
          </a:p>
        </p:txBody>
      </p:sp>
      <p:cxnSp>
        <p:nvCxnSpPr>
          <p:cNvPr id="6" name="Straight Arrow Connector 5">
            <a:extLst>
              <a:ext uri="{FF2B5EF4-FFF2-40B4-BE49-F238E27FC236}">
                <a16:creationId xmlns:a16="http://schemas.microsoft.com/office/drawing/2014/main" id="{FC2EC92B-BA60-C94C-90E3-E686DF621DD3}"/>
              </a:ext>
            </a:extLst>
          </p:cNvPr>
          <p:cNvCxnSpPr/>
          <p:nvPr/>
        </p:nvCxnSpPr>
        <p:spPr>
          <a:xfrm flipH="1">
            <a:off x="3188043" y="1149178"/>
            <a:ext cx="2907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96FD9DB-3953-5049-89E0-E81F224D2A3C}"/>
              </a:ext>
            </a:extLst>
          </p:cNvPr>
          <p:cNvPicPr>
            <a:picLocks noChangeAspect="1"/>
          </p:cNvPicPr>
          <p:nvPr/>
        </p:nvPicPr>
        <p:blipFill>
          <a:blip r:embed="rId3"/>
          <a:stretch>
            <a:fillRect/>
          </a:stretch>
        </p:blipFill>
        <p:spPr>
          <a:xfrm>
            <a:off x="376538" y="2569517"/>
            <a:ext cx="5397500" cy="635000"/>
          </a:xfrm>
          <a:prstGeom prst="rect">
            <a:avLst/>
          </a:prstGeom>
          <a:ln>
            <a:solidFill>
              <a:srgbClr val="0432FF"/>
            </a:solidFill>
          </a:ln>
        </p:spPr>
      </p:pic>
      <p:sp>
        <p:nvSpPr>
          <p:cNvPr id="8" name="TextBox 7">
            <a:extLst>
              <a:ext uri="{FF2B5EF4-FFF2-40B4-BE49-F238E27FC236}">
                <a16:creationId xmlns:a16="http://schemas.microsoft.com/office/drawing/2014/main" id="{EACCDCBB-93B2-7A42-84B2-A1C49BCF5DB6}"/>
              </a:ext>
            </a:extLst>
          </p:cNvPr>
          <p:cNvSpPr txBox="1"/>
          <p:nvPr/>
        </p:nvSpPr>
        <p:spPr>
          <a:xfrm>
            <a:off x="6096000" y="2569517"/>
            <a:ext cx="5397500" cy="523220"/>
          </a:xfrm>
          <a:prstGeom prst="rect">
            <a:avLst/>
          </a:prstGeom>
          <a:noFill/>
        </p:spPr>
        <p:txBody>
          <a:bodyPr wrap="square" rtlCol="0">
            <a:spAutoFit/>
          </a:bodyPr>
          <a:lstStyle/>
          <a:p>
            <a:r>
              <a:rPr lang="en-US" sz="1400" dirty="0"/>
              <a:t>Substitution targets by position- change substitution </a:t>
            </a:r>
            <a:r>
              <a:rPr lang="en-US" sz="1400" b="1" i="1" dirty="0"/>
              <a:t>targets </a:t>
            </a:r>
            <a:r>
              <a:rPr lang="en-US" sz="1400" dirty="0"/>
              <a:t>and change in which order strings are printed out</a:t>
            </a:r>
          </a:p>
        </p:txBody>
      </p:sp>
      <p:cxnSp>
        <p:nvCxnSpPr>
          <p:cNvPr id="10" name="Curved Connector 9">
            <a:extLst>
              <a:ext uri="{FF2B5EF4-FFF2-40B4-BE49-F238E27FC236}">
                <a16:creationId xmlns:a16="http://schemas.microsoft.com/office/drawing/2014/main" id="{78BFF8FB-611E-B344-A806-2E78C3610308}"/>
              </a:ext>
            </a:extLst>
          </p:cNvPr>
          <p:cNvCxnSpPr/>
          <p:nvPr/>
        </p:nvCxnSpPr>
        <p:spPr>
          <a:xfrm rot="10800000">
            <a:off x="2397212" y="2877294"/>
            <a:ext cx="3698789" cy="153888"/>
          </a:xfrm>
          <a:prstGeom prst="curvedConnector3">
            <a:avLst>
              <a:gd name="adj1" fmla="val 1054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6D2120-F547-2E4F-8542-D37AA6BB6B30}"/>
              </a:ext>
            </a:extLst>
          </p:cNvPr>
          <p:cNvCxnSpPr/>
          <p:nvPr/>
        </p:nvCxnSpPr>
        <p:spPr>
          <a:xfrm flipH="1">
            <a:off x="4081848" y="1400432"/>
            <a:ext cx="2907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24952F-9A51-2F4B-A976-E516D6BDBE35}"/>
              </a:ext>
            </a:extLst>
          </p:cNvPr>
          <p:cNvSpPr txBox="1"/>
          <p:nvPr/>
        </p:nvSpPr>
        <p:spPr>
          <a:xfrm>
            <a:off x="6989805" y="1289450"/>
            <a:ext cx="4300151" cy="523220"/>
          </a:xfrm>
          <a:prstGeom prst="rect">
            <a:avLst/>
          </a:prstGeom>
          <a:noFill/>
        </p:spPr>
        <p:txBody>
          <a:bodyPr wrap="square" rtlCol="0">
            <a:spAutoFit/>
          </a:bodyPr>
          <a:lstStyle/>
          <a:p>
            <a:r>
              <a:rPr lang="en-US" sz="1400" dirty="0"/>
              <a:t>The strings (arguments) that align to the targets- This is what gets printed out</a:t>
            </a:r>
          </a:p>
        </p:txBody>
      </p:sp>
      <p:pic>
        <p:nvPicPr>
          <p:cNvPr id="15" name="Picture 14">
            <a:extLst>
              <a:ext uri="{FF2B5EF4-FFF2-40B4-BE49-F238E27FC236}">
                <a16:creationId xmlns:a16="http://schemas.microsoft.com/office/drawing/2014/main" id="{8FC19517-FB50-064B-9B84-45799F61A37D}"/>
              </a:ext>
            </a:extLst>
          </p:cNvPr>
          <p:cNvPicPr>
            <a:picLocks noChangeAspect="1"/>
          </p:cNvPicPr>
          <p:nvPr/>
        </p:nvPicPr>
        <p:blipFill>
          <a:blip r:embed="rId4"/>
          <a:stretch>
            <a:fillRect/>
          </a:stretch>
        </p:blipFill>
        <p:spPr>
          <a:xfrm>
            <a:off x="376538" y="3653484"/>
            <a:ext cx="7899400" cy="571500"/>
          </a:xfrm>
          <a:prstGeom prst="rect">
            <a:avLst/>
          </a:prstGeom>
          <a:ln>
            <a:solidFill>
              <a:schemeClr val="accent1">
                <a:shade val="90000"/>
              </a:schemeClr>
            </a:solidFill>
          </a:ln>
        </p:spPr>
      </p:pic>
      <p:sp>
        <p:nvSpPr>
          <p:cNvPr id="16" name="TextBox 15">
            <a:extLst>
              <a:ext uri="{FF2B5EF4-FFF2-40B4-BE49-F238E27FC236}">
                <a16:creationId xmlns:a16="http://schemas.microsoft.com/office/drawing/2014/main" id="{5B5C2660-2241-BC40-9C4D-939C2F063B4A}"/>
              </a:ext>
            </a:extLst>
          </p:cNvPr>
          <p:cNvSpPr txBox="1"/>
          <p:nvPr/>
        </p:nvSpPr>
        <p:spPr>
          <a:xfrm>
            <a:off x="8495012" y="3735865"/>
            <a:ext cx="4300151" cy="307777"/>
          </a:xfrm>
          <a:prstGeom prst="rect">
            <a:avLst/>
          </a:prstGeom>
          <a:noFill/>
        </p:spPr>
        <p:txBody>
          <a:bodyPr wrap="square" rtlCol="0">
            <a:spAutoFit/>
          </a:bodyPr>
          <a:lstStyle/>
          <a:p>
            <a:r>
              <a:rPr lang="en-US" sz="1400" dirty="0"/>
              <a:t>Substitution targets </a:t>
            </a:r>
            <a:r>
              <a:rPr lang="en-US" sz="1400" b="1" i="1" dirty="0">
                <a:solidFill>
                  <a:srgbClr val="0432FF"/>
                </a:solidFill>
              </a:rPr>
              <a:t>by keyword</a:t>
            </a:r>
          </a:p>
        </p:txBody>
      </p:sp>
      <p:sp>
        <p:nvSpPr>
          <p:cNvPr id="17" name="TextBox 16">
            <a:extLst>
              <a:ext uri="{FF2B5EF4-FFF2-40B4-BE49-F238E27FC236}">
                <a16:creationId xmlns:a16="http://schemas.microsoft.com/office/drawing/2014/main" id="{4E8F59E7-BCD6-0244-B38C-8140705C0C33}"/>
              </a:ext>
            </a:extLst>
          </p:cNvPr>
          <p:cNvSpPr txBox="1"/>
          <p:nvPr/>
        </p:nvSpPr>
        <p:spPr>
          <a:xfrm>
            <a:off x="5774038" y="4406447"/>
            <a:ext cx="3657600" cy="523220"/>
          </a:xfrm>
          <a:prstGeom prst="rect">
            <a:avLst/>
          </a:prstGeom>
          <a:noFill/>
        </p:spPr>
        <p:txBody>
          <a:bodyPr wrap="square" rtlCol="0">
            <a:spAutoFit/>
          </a:bodyPr>
          <a:lstStyle/>
          <a:p>
            <a:r>
              <a:rPr lang="en-US" sz="1400" dirty="0"/>
              <a:t>Does not matter what order we have the objects in the format method….</a:t>
            </a:r>
          </a:p>
        </p:txBody>
      </p:sp>
      <p:cxnSp>
        <p:nvCxnSpPr>
          <p:cNvPr id="19" name="Straight Arrow Connector 18">
            <a:extLst>
              <a:ext uri="{FF2B5EF4-FFF2-40B4-BE49-F238E27FC236}">
                <a16:creationId xmlns:a16="http://schemas.microsoft.com/office/drawing/2014/main" id="{6FC6269A-AE89-744D-A561-A01455CFA1A4}"/>
              </a:ext>
            </a:extLst>
          </p:cNvPr>
          <p:cNvCxnSpPr/>
          <p:nvPr/>
        </p:nvCxnSpPr>
        <p:spPr>
          <a:xfrm flipH="1" flipV="1">
            <a:off x="6400800" y="3939234"/>
            <a:ext cx="691978" cy="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253639E-6F1C-C74F-9C36-6CBAA59205BC}"/>
              </a:ext>
            </a:extLst>
          </p:cNvPr>
          <p:cNvSpPr txBox="1"/>
          <p:nvPr/>
        </p:nvSpPr>
        <p:spPr>
          <a:xfrm>
            <a:off x="1510957" y="4461251"/>
            <a:ext cx="3657600" cy="738664"/>
          </a:xfrm>
          <a:prstGeom prst="rect">
            <a:avLst/>
          </a:prstGeom>
          <a:noFill/>
        </p:spPr>
        <p:txBody>
          <a:bodyPr wrap="square" rtlCol="0">
            <a:spAutoFit/>
          </a:bodyPr>
          <a:lstStyle/>
          <a:p>
            <a:r>
              <a:rPr lang="en-US" sz="1400" dirty="0"/>
              <a:t>The keywords in the curly brackets</a:t>
            </a:r>
          </a:p>
          <a:p>
            <a:r>
              <a:rPr lang="en-US" sz="1400" dirty="0"/>
              <a:t>Dictate in which order the arguments we pass in the format method, get printed out</a:t>
            </a:r>
          </a:p>
        </p:txBody>
      </p:sp>
      <p:cxnSp>
        <p:nvCxnSpPr>
          <p:cNvPr id="21" name="Straight Arrow Connector 20">
            <a:extLst>
              <a:ext uri="{FF2B5EF4-FFF2-40B4-BE49-F238E27FC236}">
                <a16:creationId xmlns:a16="http://schemas.microsoft.com/office/drawing/2014/main" id="{09C824C5-EBF8-614C-8D01-5CA4033C5197}"/>
              </a:ext>
            </a:extLst>
          </p:cNvPr>
          <p:cNvCxnSpPr>
            <a:cxnSpLocks/>
          </p:cNvCxnSpPr>
          <p:nvPr/>
        </p:nvCxnSpPr>
        <p:spPr>
          <a:xfrm flipV="1">
            <a:off x="2993768" y="3864926"/>
            <a:ext cx="0" cy="59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82039F-FE58-B041-96A2-6C1411E90E81}"/>
              </a:ext>
            </a:extLst>
          </p:cNvPr>
          <p:cNvCxnSpPr>
            <a:cxnSpLocks/>
          </p:cNvCxnSpPr>
          <p:nvPr/>
        </p:nvCxnSpPr>
        <p:spPr>
          <a:xfrm flipH="1" flipV="1">
            <a:off x="1934863" y="4224984"/>
            <a:ext cx="944262" cy="23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AA1EC9E1-9A30-FF44-A8DE-ED59EF44114E}"/>
              </a:ext>
            </a:extLst>
          </p:cNvPr>
          <p:cNvPicPr>
            <a:picLocks noChangeAspect="1"/>
          </p:cNvPicPr>
          <p:nvPr/>
        </p:nvPicPr>
        <p:blipFill>
          <a:blip r:embed="rId5"/>
          <a:stretch>
            <a:fillRect/>
          </a:stretch>
        </p:blipFill>
        <p:spPr>
          <a:xfrm>
            <a:off x="376538" y="5680560"/>
            <a:ext cx="6197600" cy="977900"/>
          </a:xfrm>
          <a:prstGeom prst="rect">
            <a:avLst/>
          </a:prstGeom>
          <a:ln>
            <a:solidFill>
              <a:schemeClr val="accent1">
                <a:shade val="90000"/>
              </a:schemeClr>
            </a:solidFill>
          </a:ln>
        </p:spPr>
      </p:pic>
      <p:sp>
        <p:nvSpPr>
          <p:cNvPr id="27" name="TextBox 26">
            <a:extLst>
              <a:ext uri="{FF2B5EF4-FFF2-40B4-BE49-F238E27FC236}">
                <a16:creationId xmlns:a16="http://schemas.microsoft.com/office/drawing/2014/main" id="{226FD108-2424-A348-B007-E9FD0049D5BC}"/>
              </a:ext>
            </a:extLst>
          </p:cNvPr>
          <p:cNvSpPr txBox="1"/>
          <p:nvPr/>
        </p:nvSpPr>
        <p:spPr>
          <a:xfrm>
            <a:off x="1630834" y="5303679"/>
            <a:ext cx="4300151" cy="307777"/>
          </a:xfrm>
          <a:prstGeom prst="rect">
            <a:avLst/>
          </a:prstGeom>
          <a:noFill/>
        </p:spPr>
        <p:txBody>
          <a:bodyPr wrap="square" rtlCol="0">
            <a:spAutoFit/>
          </a:bodyPr>
          <a:lstStyle/>
          <a:p>
            <a:r>
              <a:rPr lang="en-US" sz="1400" b="1" i="1" dirty="0">
                <a:solidFill>
                  <a:srgbClr val="0432FF"/>
                </a:solidFill>
              </a:rPr>
              <a:t>A More Advanced Example</a:t>
            </a:r>
          </a:p>
        </p:txBody>
      </p:sp>
      <p:sp>
        <p:nvSpPr>
          <p:cNvPr id="28" name="TextBox 27">
            <a:extLst>
              <a:ext uri="{FF2B5EF4-FFF2-40B4-BE49-F238E27FC236}">
                <a16:creationId xmlns:a16="http://schemas.microsoft.com/office/drawing/2014/main" id="{3F35C256-CA8B-EF45-A5FE-20D8A3996CB9}"/>
              </a:ext>
            </a:extLst>
          </p:cNvPr>
          <p:cNvSpPr txBox="1"/>
          <p:nvPr/>
        </p:nvSpPr>
        <p:spPr>
          <a:xfrm>
            <a:off x="7023444" y="5144082"/>
            <a:ext cx="5168555" cy="1785104"/>
          </a:xfrm>
          <a:prstGeom prst="rect">
            <a:avLst/>
          </a:prstGeom>
          <a:noFill/>
        </p:spPr>
        <p:txBody>
          <a:bodyPr wrap="square" rtlCol="0">
            <a:spAutoFit/>
          </a:bodyPr>
          <a:lstStyle/>
          <a:p>
            <a:r>
              <a:rPr lang="en-US" sz="1400" u="sng" dirty="0"/>
              <a:t>There are a few python objects we have yet to learn about</a:t>
            </a:r>
          </a:p>
          <a:p>
            <a:endParaRPr lang="en-US" sz="1200" dirty="0"/>
          </a:p>
          <a:p>
            <a:r>
              <a:rPr lang="en-US" sz="1200" dirty="0"/>
              <a:t>We import another python module from the standard library “sys”</a:t>
            </a:r>
          </a:p>
          <a:p>
            <a:endParaRPr lang="en-US" sz="1200" dirty="0"/>
          </a:p>
          <a:p>
            <a:r>
              <a:rPr lang="en-US" sz="1200" dirty="0"/>
              <a:t>Python dictionary</a:t>
            </a:r>
          </a:p>
          <a:p>
            <a:endParaRPr lang="en-US" sz="1200" dirty="0"/>
          </a:p>
          <a:p>
            <a:r>
              <a:rPr lang="en-US" sz="1200" dirty="0"/>
              <a:t>The # 1 is used with the dictionary keyword “kind” in position 1</a:t>
            </a:r>
          </a:p>
          <a:p>
            <a:endParaRPr lang="en-US" sz="1200" dirty="0"/>
          </a:p>
          <a:p>
            <a:r>
              <a:rPr lang="en-US" sz="1200" dirty="0"/>
              <a:t>The word “sys” here is in position “0”</a:t>
            </a:r>
          </a:p>
        </p:txBody>
      </p:sp>
      <p:sp>
        <p:nvSpPr>
          <p:cNvPr id="29" name="Oval 28">
            <a:extLst>
              <a:ext uri="{FF2B5EF4-FFF2-40B4-BE49-F238E27FC236}">
                <a16:creationId xmlns:a16="http://schemas.microsoft.com/office/drawing/2014/main" id="{52A9A5F6-8A98-6440-BE2E-3DFA54EA7D11}"/>
              </a:ext>
            </a:extLst>
          </p:cNvPr>
          <p:cNvSpPr/>
          <p:nvPr/>
        </p:nvSpPr>
        <p:spPr>
          <a:xfrm>
            <a:off x="6881126" y="5557682"/>
            <a:ext cx="148281" cy="215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0" name="Oval 29">
            <a:extLst>
              <a:ext uri="{FF2B5EF4-FFF2-40B4-BE49-F238E27FC236}">
                <a16:creationId xmlns:a16="http://schemas.microsoft.com/office/drawing/2014/main" id="{F64667E7-E8BA-E942-B5AE-AC495B598CD0}"/>
              </a:ext>
            </a:extLst>
          </p:cNvPr>
          <p:cNvSpPr/>
          <p:nvPr/>
        </p:nvSpPr>
        <p:spPr>
          <a:xfrm>
            <a:off x="572014" y="5540984"/>
            <a:ext cx="148281" cy="215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1" name="Oval 30">
            <a:extLst>
              <a:ext uri="{FF2B5EF4-FFF2-40B4-BE49-F238E27FC236}">
                <a16:creationId xmlns:a16="http://schemas.microsoft.com/office/drawing/2014/main" id="{38C18FBC-D26E-614E-B236-B788F89EAB85}"/>
              </a:ext>
            </a:extLst>
          </p:cNvPr>
          <p:cNvSpPr/>
          <p:nvPr/>
        </p:nvSpPr>
        <p:spPr>
          <a:xfrm>
            <a:off x="5461685" y="5680560"/>
            <a:ext cx="148281" cy="21544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2" name="Oval 31">
            <a:extLst>
              <a:ext uri="{FF2B5EF4-FFF2-40B4-BE49-F238E27FC236}">
                <a16:creationId xmlns:a16="http://schemas.microsoft.com/office/drawing/2014/main" id="{3E31D63F-ABC5-4043-AA0B-E80EBAFE0C42}"/>
              </a:ext>
            </a:extLst>
          </p:cNvPr>
          <p:cNvSpPr/>
          <p:nvPr/>
        </p:nvSpPr>
        <p:spPr>
          <a:xfrm>
            <a:off x="6874047" y="5895225"/>
            <a:ext cx="148281" cy="21544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3" name="Oval 32">
            <a:extLst>
              <a:ext uri="{FF2B5EF4-FFF2-40B4-BE49-F238E27FC236}">
                <a16:creationId xmlns:a16="http://schemas.microsoft.com/office/drawing/2014/main" id="{9C1C9EDA-FB96-9245-8A72-389F0F57EEDD}"/>
              </a:ext>
            </a:extLst>
          </p:cNvPr>
          <p:cNvSpPr/>
          <p:nvPr/>
        </p:nvSpPr>
        <p:spPr>
          <a:xfrm>
            <a:off x="6874047" y="6255443"/>
            <a:ext cx="148281" cy="2154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34" name="Oval 33">
            <a:extLst>
              <a:ext uri="{FF2B5EF4-FFF2-40B4-BE49-F238E27FC236}">
                <a16:creationId xmlns:a16="http://schemas.microsoft.com/office/drawing/2014/main" id="{1D6BE56B-E3EB-764C-91B6-474CDBE2731F}"/>
              </a:ext>
            </a:extLst>
          </p:cNvPr>
          <p:cNvSpPr/>
          <p:nvPr/>
        </p:nvSpPr>
        <p:spPr>
          <a:xfrm>
            <a:off x="1664474" y="5703003"/>
            <a:ext cx="148281" cy="2154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35" name="Oval 34">
            <a:extLst>
              <a:ext uri="{FF2B5EF4-FFF2-40B4-BE49-F238E27FC236}">
                <a16:creationId xmlns:a16="http://schemas.microsoft.com/office/drawing/2014/main" id="{64D0C0EC-0C49-F046-BD1E-EB5DAEA4D61B}"/>
              </a:ext>
            </a:extLst>
          </p:cNvPr>
          <p:cNvSpPr/>
          <p:nvPr/>
        </p:nvSpPr>
        <p:spPr>
          <a:xfrm>
            <a:off x="6881125" y="6636259"/>
            <a:ext cx="148281" cy="2154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 name="Oval 35">
            <a:extLst>
              <a:ext uri="{FF2B5EF4-FFF2-40B4-BE49-F238E27FC236}">
                <a16:creationId xmlns:a16="http://schemas.microsoft.com/office/drawing/2014/main" id="{8E3773CD-22F1-5447-ADE0-6FFC00D8DC0B}"/>
              </a:ext>
            </a:extLst>
          </p:cNvPr>
          <p:cNvSpPr/>
          <p:nvPr/>
        </p:nvSpPr>
        <p:spPr>
          <a:xfrm>
            <a:off x="4358241" y="5643310"/>
            <a:ext cx="148281" cy="2154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7" name="Oval 36">
            <a:extLst>
              <a:ext uri="{FF2B5EF4-FFF2-40B4-BE49-F238E27FC236}">
                <a16:creationId xmlns:a16="http://schemas.microsoft.com/office/drawing/2014/main" id="{2DED6840-2575-0A46-99E8-36B04644AFA2}"/>
              </a:ext>
            </a:extLst>
          </p:cNvPr>
          <p:cNvSpPr/>
          <p:nvPr/>
        </p:nvSpPr>
        <p:spPr>
          <a:xfrm>
            <a:off x="2501042" y="5665404"/>
            <a:ext cx="148281" cy="2154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cxnSp>
        <p:nvCxnSpPr>
          <p:cNvPr id="38" name="Straight Arrow Connector 37">
            <a:extLst>
              <a:ext uri="{FF2B5EF4-FFF2-40B4-BE49-F238E27FC236}">
                <a16:creationId xmlns:a16="http://schemas.microsoft.com/office/drawing/2014/main" id="{2D63B302-D510-3443-9929-0C56E6DE8DDD}"/>
              </a:ext>
            </a:extLst>
          </p:cNvPr>
          <p:cNvCxnSpPr>
            <a:cxnSpLocks/>
          </p:cNvCxnSpPr>
          <p:nvPr/>
        </p:nvCxnSpPr>
        <p:spPr>
          <a:xfrm flipH="1" flipV="1">
            <a:off x="4642021" y="6110669"/>
            <a:ext cx="2104768" cy="491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F28C81-9099-2F46-84AA-D24F7D2F1554}"/>
              </a:ext>
            </a:extLst>
          </p:cNvPr>
          <p:cNvCxnSpPr>
            <a:cxnSpLocks/>
          </p:cNvCxnSpPr>
          <p:nvPr/>
        </p:nvCxnSpPr>
        <p:spPr>
          <a:xfrm flipH="1" flipV="1">
            <a:off x="2575182" y="6054636"/>
            <a:ext cx="4141275" cy="53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38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BE71CB-3F9F-9548-A2FA-A602653A9AEF}"/>
              </a:ext>
            </a:extLst>
          </p:cNvPr>
          <p:cNvSpPr/>
          <p:nvPr/>
        </p:nvSpPr>
        <p:spPr>
          <a:xfrm>
            <a:off x="1216883" y="0"/>
            <a:ext cx="942820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Advanced Python String Object </a:t>
            </a:r>
            <a:r>
              <a:rPr lang="en-US" sz="2400" b="1" i="1" dirty="0">
                <a:solidFill>
                  <a:srgbClr val="C00000"/>
                </a:solidFill>
                <a:latin typeface="Lucida Grande" panose="020B0600040502020204" pitchFamily="34" charset="0"/>
              </a:rPr>
              <a:t>format</a:t>
            </a:r>
            <a:r>
              <a:rPr lang="en-US" sz="2400" dirty="0">
                <a:solidFill>
                  <a:srgbClr val="222222"/>
                </a:solidFill>
                <a:latin typeface="Lucida Grande" panose="020B0600040502020204" pitchFamily="34" charset="0"/>
              </a:rPr>
              <a:t> Method Examples</a:t>
            </a:r>
          </a:p>
        </p:txBody>
      </p:sp>
      <p:pic>
        <p:nvPicPr>
          <p:cNvPr id="3" name="Picture 2">
            <a:extLst>
              <a:ext uri="{FF2B5EF4-FFF2-40B4-BE49-F238E27FC236}">
                <a16:creationId xmlns:a16="http://schemas.microsoft.com/office/drawing/2014/main" id="{EFF27373-127C-D343-9AC5-961D8D466DEA}"/>
              </a:ext>
            </a:extLst>
          </p:cNvPr>
          <p:cNvPicPr>
            <a:picLocks noChangeAspect="1"/>
          </p:cNvPicPr>
          <p:nvPr/>
        </p:nvPicPr>
        <p:blipFill>
          <a:blip r:embed="rId2"/>
          <a:stretch>
            <a:fillRect/>
          </a:stretch>
        </p:blipFill>
        <p:spPr>
          <a:xfrm>
            <a:off x="448276" y="892432"/>
            <a:ext cx="3708400" cy="1168400"/>
          </a:xfrm>
          <a:prstGeom prst="rect">
            <a:avLst/>
          </a:prstGeom>
          <a:ln>
            <a:solidFill>
              <a:schemeClr val="accent1">
                <a:shade val="90000"/>
              </a:schemeClr>
            </a:solidFill>
          </a:ln>
        </p:spPr>
      </p:pic>
      <p:sp>
        <p:nvSpPr>
          <p:cNvPr id="4" name="TextBox 3">
            <a:extLst>
              <a:ext uri="{FF2B5EF4-FFF2-40B4-BE49-F238E27FC236}">
                <a16:creationId xmlns:a16="http://schemas.microsoft.com/office/drawing/2014/main" id="{C784DFF8-0B74-764F-B840-7DE9CDCCAF4D}"/>
              </a:ext>
            </a:extLst>
          </p:cNvPr>
          <p:cNvSpPr txBox="1"/>
          <p:nvPr/>
        </p:nvSpPr>
        <p:spPr>
          <a:xfrm>
            <a:off x="4979772" y="892432"/>
            <a:ext cx="5968313" cy="3108543"/>
          </a:xfrm>
          <a:prstGeom prst="rect">
            <a:avLst/>
          </a:prstGeom>
          <a:noFill/>
        </p:spPr>
        <p:txBody>
          <a:bodyPr wrap="square" rtlCol="0">
            <a:spAutoFit/>
          </a:bodyPr>
          <a:lstStyle/>
          <a:p>
            <a:pPr marL="285750" indent="-285750">
              <a:buFont typeface="Wingdings" pitchFamily="2" charset="2"/>
              <a:buChar char="§"/>
            </a:pPr>
            <a:r>
              <a:rPr lang="en-US" sz="1400" dirty="0"/>
              <a:t>{0:5}   is the first positional argument should be in a field that is 5 characters wide</a:t>
            </a:r>
          </a:p>
          <a:p>
            <a:endParaRPr lang="en-US" sz="1400" dirty="0"/>
          </a:p>
          <a:p>
            <a:pPr marL="285750" indent="-285750">
              <a:buFont typeface="Wingdings" pitchFamily="2" charset="2"/>
              <a:buChar char="§"/>
            </a:pPr>
            <a:r>
              <a:rPr lang="en-US" sz="1400" dirty="0"/>
              <a:t>{1:5}   is the second positional argument should be in a field that is 5 characters wide</a:t>
            </a:r>
          </a:p>
          <a:p>
            <a:pPr marL="285750" indent="-285750">
              <a:buFont typeface="Wingdings" pitchFamily="2" charset="2"/>
              <a:buChar char="§"/>
            </a:pPr>
            <a:r>
              <a:rPr lang="en-US" sz="1400" dirty="0"/>
              <a:t>{0:&gt;5} is the first positional argument should be right justified in a filed that is 5 characters long</a:t>
            </a:r>
          </a:p>
          <a:p>
            <a:pPr marL="285750" indent="-285750">
              <a:buFont typeface="Wingdings" pitchFamily="2" charset="2"/>
              <a:buChar char="§"/>
            </a:pPr>
            <a:r>
              <a:rPr lang="en-US" sz="1400" dirty="0"/>
              <a:t>{1:&lt;5} is the second positional argument should be left justified in a field that is 5 characters long</a:t>
            </a:r>
          </a:p>
          <a:p>
            <a:pPr marL="285750" indent="-285750">
              <a:buFont typeface="Wingdings" pitchFamily="2" charset="2"/>
              <a:buChar char="§"/>
            </a:pPr>
            <a:endParaRPr lang="en-US" sz="1400" dirty="0"/>
          </a:p>
          <a:p>
            <a:pPr marL="285750" indent="-285750">
              <a:buFont typeface="Wingdings" pitchFamily="2" charset="2"/>
              <a:buChar char="§"/>
            </a:pPr>
            <a:r>
              <a:rPr lang="en-US" sz="1400" dirty="0"/>
              <a:t>{0:^10} centers the first positional argument in a field that is 10 characters long</a:t>
            </a:r>
          </a:p>
          <a:p>
            <a:pPr marL="285750" indent="-285750">
              <a:buFont typeface="Wingdings" pitchFamily="2" charset="2"/>
              <a:buChar char="§"/>
            </a:pPr>
            <a:endParaRPr lang="en-US" sz="1400" dirty="0"/>
          </a:p>
          <a:p>
            <a:pPr marL="285750" indent="-285750">
              <a:buFont typeface="Wingdings" pitchFamily="2" charset="2"/>
              <a:buChar char="§"/>
            </a:pPr>
            <a:endParaRPr lang="en-US" sz="1400" dirty="0"/>
          </a:p>
        </p:txBody>
      </p:sp>
      <p:pic>
        <p:nvPicPr>
          <p:cNvPr id="5" name="Picture 4">
            <a:extLst>
              <a:ext uri="{FF2B5EF4-FFF2-40B4-BE49-F238E27FC236}">
                <a16:creationId xmlns:a16="http://schemas.microsoft.com/office/drawing/2014/main" id="{F99E286E-D620-7748-953F-F627ED7809AF}"/>
              </a:ext>
            </a:extLst>
          </p:cNvPr>
          <p:cNvPicPr>
            <a:picLocks noChangeAspect="1"/>
          </p:cNvPicPr>
          <p:nvPr/>
        </p:nvPicPr>
        <p:blipFill>
          <a:blip r:embed="rId3"/>
          <a:stretch>
            <a:fillRect/>
          </a:stretch>
        </p:blipFill>
        <p:spPr>
          <a:xfrm>
            <a:off x="448276" y="2997200"/>
            <a:ext cx="3784600" cy="431800"/>
          </a:xfrm>
          <a:prstGeom prst="rect">
            <a:avLst/>
          </a:prstGeom>
          <a:ln>
            <a:solidFill>
              <a:schemeClr val="accent1">
                <a:shade val="90000"/>
              </a:schemeClr>
            </a:solidFill>
          </a:ln>
        </p:spPr>
      </p:pic>
    </p:spTree>
    <p:extLst>
      <p:ext uri="{BB962C8B-B14F-4D97-AF65-F5344CB8AC3E}">
        <p14:creationId xmlns:p14="http://schemas.microsoft.com/office/powerpoint/2010/main" val="1832841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4DC446-FFD9-7D42-B4E4-F3E1EEEB9CB2}"/>
              </a:ext>
            </a:extLst>
          </p:cNvPr>
          <p:cNvSpPr/>
          <p:nvPr/>
        </p:nvSpPr>
        <p:spPr>
          <a:xfrm>
            <a:off x="1179812" y="98854"/>
            <a:ext cx="1041082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New As of Python 3.7  Literal String Interpolation (AKA: “</a:t>
            </a:r>
            <a:r>
              <a:rPr lang="en-US" sz="2400" b="1" i="1" dirty="0">
                <a:solidFill>
                  <a:srgbClr val="0432FF"/>
                </a:solidFill>
                <a:latin typeface="Lucida Grande" panose="020B0600040502020204" pitchFamily="34" charset="0"/>
              </a:rPr>
              <a:t>f-strings</a:t>
            </a:r>
            <a:r>
              <a:rPr lang="en-US" sz="2400" dirty="0">
                <a:solidFill>
                  <a:srgbClr val="222222"/>
                </a:solidFill>
                <a:latin typeface="Lucida Grande" panose="020B0600040502020204" pitchFamily="34" charset="0"/>
              </a:rPr>
              <a:t>”)</a:t>
            </a:r>
          </a:p>
        </p:txBody>
      </p:sp>
      <p:sp>
        <p:nvSpPr>
          <p:cNvPr id="3" name="Rectangle 2">
            <a:extLst>
              <a:ext uri="{FF2B5EF4-FFF2-40B4-BE49-F238E27FC236}">
                <a16:creationId xmlns:a16="http://schemas.microsoft.com/office/drawing/2014/main" id="{7E1B3554-6285-6E42-B698-A76F4EF43E53}"/>
              </a:ext>
            </a:extLst>
          </p:cNvPr>
          <p:cNvSpPr/>
          <p:nvPr/>
        </p:nvSpPr>
        <p:spPr>
          <a:xfrm>
            <a:off x="724930" y="721157"/>
            <a:ext cx="10865707" cy="1200329"/>
          </a:xfrm>
          <a:prstGeom prst="rect">
            <a:avLst/>
          </a:prstGeom>
        </p:spPr>
        <p:txBody>
          <a:bodyPr wrap="square">
            <a:spAutoFit/>
          </a:bodyPr>
          <a:lstStyle/>
          <a:p>
            <a:r>
              <a:rPr lang="en-US" dirty="0">
                <a:solidFill>
                  <a:srgbClr val="444444"/>
                </a:solidFill>
                <a:latin typeface="SourceSansProRegular"/>
              </a:rPr>
              <a:t>F-strings provide a way to embed expressions inside string literals, using minimal syntax. It should be noted that an f-string is really an expression evaluated at run time, not a constant value. In Python source code, an f-string is a literal string, prefixed with 'f', which contains expressions inside braces. The expressions are replaced with their values. Some examples are:</a:t>
            </a:r>
            <a:endParaRPr lang="en-US" dirty="0"/>
          </a:p>
        </p:txBody>
      </p:sp>
      <p:sp>
        <p:nvSpPr>
          <p:cNvPr id="4" name="Rectangle 3">
            <a:extLst>
              <a:ext uri="{FF2B5EF4-FFF2-40B4-BE49-F238E27FC236}">
                <a16:creationId xmlns:a16="http://schemas.microsoft.com/office/drawing/2014/main" id="{20FFBEEE-C83F-B341-83F5-F876F11C981C}"/>
              </a:ext>
            </a:extLst>
          </p:cNvPr>
          <p:cNvSpPr/>
          <p:nvPr/>
        </p:nvSpPr>
        <p:spPr>
          <a:xfrm>
            <a:off x="6807739" y="1805249"/>
            <a:ext cx="4356001" cy="307777"/>
          </a:xfrm>
          <a:prstGeom prst="rect">
            <a:avLst/>
          </a:prstGeom>
        </p:spPr>
        <p:txBody>
          <a:bodyPr wrap="none">
            <a:spAutoFit/>
          </a:bodyPr>
          <a:lstStyle/>
          <a:p>
            <a:pPr fontAlgn="base"/>
            <a:r>
              <a:rPr lang="en-US" sz="1400" dirty="0">
                <a:solidFill>
                  <a:srgbClr val="666666"/>
                </a:solidFill>
                <a:latin typeface="SourceSansProBold"/>
              </a:rPr>
              <a:t>Reference- Python PEP 498 -- Literal String Interpolation*</a:t>
            </a:r>
            <a:endParaRPr lang="en-US" sz="1400" b="0" i="0" dirty="0">
              <a:solidFill>
                <a:srgbClr val="666666"/>
              </a:solidFill>
              <a:effectLst/>
              <a:latin typeface="SourceSansProBold"/>
            </a:endParaRPr>
          </a:p>
        </p:txBody>
      </p:sp>
      <p:pic>
        <p:nvPicPr>
          <p:cNvPr id="5" name="Picture 4">
            <a:extLst>
              <a:ext uri="{FF2B5EF4-FFF2-40B4-BE49-F238E27FC236}">
                <a16:creationId xmlns:a16="http://schemas.microsoft.com/office/drawing/2014/main" id="{3CD7E75F-59F5-884C-BDE7-6CC166160E73}"/>
              </a:ext>
            </a:extLst>
          </p:cNvPr>
          <p:cNvPicPr>
            <a:picLocks noChangeAspect="1"/>
          </p:cNvPicPr>
          <p:nvPr/>
        </p:nvPicPr>
        <p:blipFill>
          <a:blip r:embed="rId2"/>
          <a:stretch>
            <a:fillRect/>
          </a:stretch>
        </p:blipFill>
        <p:spPr>
          <a:xfrm>
            <a:off x="889877" y="2935022"/>
            <a:ext cx="8991600" cy="444500"/>
          </a:xfrm>
          <a:prstGeom prst="rect">
            <a:avLst/>
          </a:prstGeom>
          <a:ln>
            <a:solidFill>
              <a:srgbClr val="0432FF"/>
            </a:solidFill>
          </a:ln>
        </p:spPr>
      </p:pic>
      <p:sp>
        <p:nvSpPr>
          <p:cNvPr id="6" name="Rectangle 5">
            <a:extLst>
              <a:ext uri="{FF2B5EF4-FFF2-40B4-BE49-F238E27FC236}">
                <a16:creationId xmlns:a16="http://schemas.microsoft.com/office/drawing/2014/main" id="{216E1DE9-841A-8E4B-8E1F-B74C7445AA6C}"/>
              </a:ext>
            </a:extLst>
          </p:cNvPr>
          <p:cNvSpPr/>
          <p:nvPr/>
        </p:nvSpPr>
        <p:spPr>
          <a:xfrm>
            <a:off x="724930" y="3543008"/>
            <a:ext cx="8991600" cy="861774"/>
          </a:xfrm>
          <a:prstGeom prst="rect">
            <a:avLst/>
          </a:prstGeom>
          <a:ln>
            <a:noFill/>
          </a:ln>
        </p:spPr>
        <p:txBody>
          <a:bodyPr wrap="square">
            <a:spAutoFit/>
          </a:bodyPr>
          <a:lstStyle/>
          <a:p>
            <a:r>
              <a:rPr lang="en-US" sz="1600" dirty="0">
                <a:solidFill>
                  <a:srgbClr val="444444"/>
                </a:solidFill>
                <a:latin typeface="SourceSansProRegular"/>
              </a:rPr>
              <a:t>This is a simpler way to format strings in Python. F-strings provide a concise, readable way to include the value of Python expressions inside strings.</a:t>
            </a:r>
            <a:endParaRPr lang="en-US" sz="1600" dirty="0"/>
          </a:p>
          <a:p>
            <a:endParaRPr lang="en-US" dirty="0"/>
          </a:p>
        </p:txBody>
      </p:sp>
      <p:pic>
        <p:nvPicPr>
          <p:cNvPr id="8" name="Picture 7">
            <a:extLst>
              <a:ext uri="{FF2B5EF4-FFF2-40B4-BE49-F238E27FC236}">
                <a16:creationId xmlns:a16="http://schemas.microsoft.com/office/drawing/2014/main" id="{0DAF86E5-18B9-7E43-A1FE-42173C7242DC}"/>
              </a:ext>
            </a:extLst>
          </p:cNvPr>
          <p:cNvPicPr>
            <a:picLocks noChangeAspect="1"/>
          </p:cNvPicPr>
          <p:nvPr/>
        </p:nvPicPr>
        <p:blipFill>
          <a:blip r:embed="rId3"/>
          <a:stretch>
            <a:fillRect/>
          </a:stretch>
        </p:blipFill>
        <p:spPr>
          <a:xfrm>
            <a:off x="724930" y="4467997"/>
            <a:ext cx="2921000" cy="838200"/>
          </a:xfrm>
          <a:prstGeom prst="rect">
            <a:avLst/>
          </a:prstGeom>
          <a:ln>
            <a:solidFill>
              <a:srgbClr val="0432FF"/>
            </a:solidFill>
          </a:ln>
        </p:spPr>
      </p:pic>
      <p:pic>
        <p:nvPicPr>
          <p:cNvPr id="9" name="Picture 8">
            <a:extLst>
              <a:ext uri="{FF2B5EF4-FFF2-40B4-BE49-F238E27FC236}">
                <a16:creationId xmlns:a16="http://schemas.microsoft.com/office/drawing/2014/main" id="{E2F67391-22F1-A54F-A6A3-CB28C2B33A2F}"/>
              </a:ext>
            </a:extLst>
          </p:cNvPr>
          <p:cNvPicPr>
            <a:picLocks noChangeAspect="1"/>
          </p:cNvPicPr>
          <p:nvPr/>
        </p:nvPicPr>
        <p:blipFill>
          <a:blip r:embed="rId4"/>
          <a:stretch>
            <a:fillRect/>
          </a:stretch>
        </p:blipFill>
        <p:spPr>
          <a:xfrm>
            <a:off x="3833342" y="4467997"/>
            <a:ext cx="3606800" cy="673100"/>
          </a:xfrm>
          <a:prstGeom prst="rect">
            <a:avLst/>
          </a:prstGeom>
          <a:ln>
            <a:solidFill>
              <a:srgbClr val="0432FF"/>
            </a:solidFill>
          </a:ln>
        </p:spPr>
      </p:pic>
      <p:pic>
        <p:nvPicPr>
          <p:cNvPr id="10" name="Picture 9">
            <a:extLst>
              <a:ext uri="{FF2B5EF4-FFF2-40B4-BE49-F238E27FC236}">
                <a16:creationId xmlns:a16="http://schemas.microsoft.com/office/drawing/2014/main" id="{660F95AB-6B12-6B4B-B633-8266FFAE7ADA}"/>
              </a:ext>
            </a:extLst>
          </p:cNvPr>
          <p:cNvPicPr>
            <a:picLocks noChangeAspect="1"/>
          </p:cNvPicPr>
          <p:nvPr/>
        </p:nvPicPr>
        <p:blipFill>
          <a:blip r:embed="rId5"/>
          <a:stretch>
            <a:fillRect/>
          </a:stretch>
        </p:blipFill>
        <p:spPr>
          <a:xfrm>
            <a:off x="7775147" y="4466615"/>
            <a:ext cx="4025900" cy="469900"/>
          </a:xfrm>
          <a:prstGeom prst="rect">
            <a:avLst/>
          </a:prstGeom>
          <a:ln>
            <a:solidFill>
              <a:srgbClr val="0432FF"/>
            </a:solidFill>
          </a:ln>
        </p:spPr>
      </p:pic>
      <p:sp>
        <p:nvSpPr>
          <p:cNvPr id="11" name="TextBox 10">
            <a:extLst>
              <a:ext uri="{FF2B5EF4-FFF2-40B4-BE49-F238E27FC236}">
                <a16:creationId xmlns:a16="http://schemas.microsoft.com/office/drawing/2014/main" id="{2179D775-4CA8-3C45-8645-1CA371ADDF5A}"/>
              </a:ext>
            </a:extLst>
          </p:cNvPr>
          <p:cNvSpPr txBox="1"/>
          <p:nvPr/>
        </p:nvSpPr>
        <p:spPr>
          <a:xfrm>
            <a:off x="3520842" y="4091224"/>
            <a:ext cx="3286897" cy="307777"/>
          </a:xfrm>
          <a:prstGeom prst="rect">
            <a:avLst/>
          </a:prstGeom>
          <a:noFill/>
        </p:spPr>
        <p:txBody>
          <a:bodyPr wrap="square" rtlCol="0">
            <a:spAutoFit/>
          </a:bodyPr>
          <a:lstStyle/>
          <a:p>
            <a:pPr algn="ctr"/>
            <a:r>
              <a:rPr lang="en-US" sz="1400" u="sng" dirty="0">
                <a:solidFill>
                  <a:srgbClr val="0432FF"/>
                </a:solidFill>
              </a:rPr>
              <a:t>Other Examples</a:t>
            </a:r>
          </a:p>
        </p:txBody>
      </p:sp>
      <p:sp>
        <p:nvSpPr>
          <p:cNvPr id="12" name="TextBox 11">
            <a:extLst>
              <a:ext uri="{FF2B5EF4-FFF2-40B4-BE49-F238E27FC236}">
                <a16:creationId xmlns:a16="http://schemas.microsoft.com/office/drawing/2014/main" id="{95D96074-5EC4-724E-8C54-5C7D255B974F}"/>
              </a:ext>
            </a:extLst>
          </p:cNvPr>
          <p:cNvSpPr txBox="1"/>
          <p:nvPr/>
        </p:nvSpPr>
        <p:spPr>
          <a:xfrm>
            <a:off x="6807739" y="5904689"/>
            <a:ext cx="4174789" cy="276999"/>
          </a:xfrm>
          <a:prstGeom prst="rect">
            <a:avLst/>
          </a:prstGeom>
          <a:noFill/>
        </p:spPr>
        <p:txBody>
          <a:bodyPr wrap="square" rtlCol="0">
            <a:spAutoFit/>
          </a:bodyPr>
          <a:lstStyle/>
          <a:p>
            <a:r>
              <a:rPr lang="en-US" sz="1200" dirty="0"/>
              <a:t>*“PEP” are python enhanced proposals</a:t>
            </a:r>
          </a:p>
        </p:txBody>
      </p:sp>
      <p:sp>
        <p:nvSpPr>
          <p:cNvPr id="13" name="TextBox 12">
            <a:extLst>
              <a:ext uri="{FF2B5EF4-FFF2-40B4-BE49-F238E27FC236}">
                <a16:creationId xmlns:a16="http://schemas.microsoft.com/office/drawing/2014/main" id="{2BE14B61-9071-054C-AC99-365D09B8E429}"/>
              </a:ext>
            </a:extLst>
          </p:cNvPr>
          <p:cNvSpPr txBox="1"/>
          <p:nvPr/>
        </p:nvSpPr>
        <p:spPr>
          <a:xfrm>
            <a:off x="889877" y="2188998"/>
            <a:ext cx="4174789" cy="646331"/>
          </a:xfrm>
          <a:prstGeom prst="rect">
            <a:avLst/>
          </a:prstGeom>
          <a:noFill/>
        </p:spPr>
        <p:txBody>
          <a:bodyPr wrap="square" rtlCol="0">
            <a:spAutoFit/>
          </a:bodyPr>
          <a:lstStyle/>
          <a:p>
            <a:r>
              <a:rPr lang="en-US" sz="1200" dirty="0" err="1"/>
              <a:t>first_name</a:t>
            </a:r>
            <a:r>
              <a:rPr lang="en-US" sz="1200" dirty="0"/>
              <a:t> = “Lucy”</a:t>
            </a:r>
          </a:p>
          <a:p>
            <a:r>
              <a:rPr lang="en-US" sz="1200" dirty="0" err="1"/>
              <a:t>last_name</a:t>
            </a:r>
            <a:r>
              <a:rPr lang="en-US" sz="1200" dirty="0"/>
              <a:t> = “Ball”</a:t>
            </a:r>
          </a:p>
          <a:p>
            <a:r>
              <a:rPr lang="en-US" sz="1200" dirty="0"/>
              <a:t>Profession = “Superstar”</a:t>
            </a:r>
          </a:p>
        </p:txBody>
      </p:sp>
    </p:spTree>
    <p:extLst>
      <p:ext uri="{BB962C8B-B14F-4D97-AF65-F5344CB8AC3E}">
        <p14:creationId xmlns:p14="http://schemas.microsoft.com/office/powerpoint/2010/main" val="3406420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0C9A56-A2FD-5A48-8FB8-B9684F8FC412}"/>
              </a:ext>
            </a:extLst>
          </p:cNvPr>
          <p:cNvSpPr/>
          <p:nvPr/>
        </p:nvSpPr>
        <p:spPr>
          <a:xfrm>
            <a:off x="1118029" y="-24331"/>
            <a:ext cx="1041082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Printing in Python</a:t>
            </a:r>
          </a:p>
        </p:txBody>
      </p:sp>
      <p:sp>
        <p:nvSpPr>
          <p:cNvPr id="5" name="Rectangle 4">
            <a:extLst>
              <a:ext uri="{FF2B5EF4-FFF2-40B4-BE49-F238E27FC236}">
                <a16:creationId xmlns:a16="http://schemas.microsoft.com/office/drawing/2014/main" id="{F4247D20-2409-F04C-9C23-35C79FAE11E4}"/>
              </a:ext>
            </a:extLst>
          </p:cNvPr>
          <p:cNvSpPr/>
          <p:nvPr/>
        </p:nvSpPr>
        <p:spPr>
          <a:xfrm>
            <a:off x="221701" y="882188"/>
            <a:ext cx="11454031" cy="523220"/>
          </a:xfrm>
          <a:prstGeom prst="rect">
            <a:avLst/>
          </a:prstGeom>
        </p:spPr>
        <p:txBody>
          <a:bodyPr wrap="square">
            <a:spAutoFit/>
          </a:bodyPr>
          <a:lstStyle/>
          <a:p>
            <a:r>
              <a:rPr lang="en-US" sz="1400" dirty="0">
                <a:solidFill>
                  <a:srgbClr val="222222"/>
                </a:solidFill>
                <a:latin typeface="Lucida Grande" panose="020B0600040502020204" pitchFamily="34" charset="0"/>
              </a:rPr>
              <a:t>Print </a:t>
            </a:r>
            <a:r>
              <a:rPr lang="en-US" sz="1400" i="1" dirty="0">
                <a:solidFill>
                  <a:srgbClr val="222222"/>
                </a:solidFill>
                <a:latin typeface="Lucida Grande" panose="020B0600040502020204" pitchFamily="34" charset="0"/>
              </a:rPr>
              <a:t>objects</a:t>
            </a:r>
            <a:r>
              <a:rPr lang="en-US" sz="1400" dirty="0">
                <a:solidFill>
                  <a:srgbClr val="222222"/>
                </a:solidFill>
                <a:latin typeface="Lucida Grande" panose="020B0600040502020204" pitchFamily="34" charset="0"/>
              </a:rPr>
              <a:t> to the text stream </a:t>
            </a:r>
            <a:r>
              <a:rPr lang="en-US" sz="1400" i="1" dirty="0">
                <a:solidFill>
                  <a:srgbClr val="222222"/>
                </a:solidFill>
                <a:latin typeface="Lucida Grande" panose="020B0600040502020204" pitchFamily="34" charset="0"/>
              </a:rPr>
              <a:t>file</a:t>
            </a:r>
            <a:r>
              <a:rPr lang="en-US" sz="1400" dirty="0">
                <a:solidFill>
                  <a:srgbClr val="222222"/>
                </a:solidFill>
                <a:latin typeface="Lucida Grande" panose="020B0600040502020204" pitchFamily="34" charset="0"/>
              </a:rPr>
              <a:t>, separated by </a:t>
            </a:r>
            <a:r>
              <a:rPr lang="en-US" sz="1400" i="1" dirty="0" err="1">
                <a:solidFill>
                  <a:srgbClr val="222222"/>
                </a:solidFill>
                <a:latin typeface="Lucida Grande" panose="020B0600040502020204" pitchFamily="34" charset="0"/>
              </a:rPr>
              <a:t>sep</a:t>
            </a:r>
            <a:r>
              <a:rPr lang="en-US" sz="1400" dirty="0">
                <a:solidFill>
                  <a:srgbClr val="222222"/>
                </a:solidFill>
                <a:latin typeface="Lucida Grande" panose="020B0600040502020204" pitchFamily="34" charset="0"/>
              </a:rPr>
              <a:t> and followed by </a:t>
            </a:r>
            <a:r>
              <a:rPr lang="en-US" sz="1400" i="1" dirty="0">
                <a:solidFill>
                  <a:srgbClr val="222222"/>
                </a:solidFill>
                <a:latin typeface="Lucida Grande" panose="020B0600040502020204" pitchFamily="34" charset="0"/>
              </a:rPr>
              <a:t>end.  </a:t>
            </a:r>
            <a:r>
              <a:rPr lang="en-US" sz="1400" i="1" dirty="0" err="1">
                <a:solidFill>
                  <a:srgbClr val="222222"/>
                </a:solidFill>
                <a:latin typeface="Lucida Grande" panose="020B0600040502020204" pitchFamily="34" charset="0"/>
              </a:rPr>
              <a:t>sep</a:t>
            </a:r>
            <a:r>
              <a:rPr lang="en-US" sz="1400" dirty="0">
                <a:solidFill>
                  <a:srgbClr val="222222"/>
                </a:solidFill>
                <a:latin typeface="Lucida Grande" panose="020B0600040502020204" pitchFamily="34" charset="0"/>
              </a:rPr>
              <a:t>, </a:t>
            </a:r>
            <a:r>
              <a:rPr lang="en-US" sz="1400" i="1" dirty="0">
                <a:solidFill>
                  <a:srgbClr val="222222"/>
                </a:solidFill>
                <a:latin typeface="Lucida Grande" panose="020B0600040502020204" pitchFamily="34" charset="0"/>
              </a:rPr>
              <a:t>end</a:t>
            </a:r>
            <a:r>
              <a:rPr lang="en-US" sz="1400" dirty="0">
                <a:solidFill>
                  <a:srgbClr val="222222"/>
                </a:solidFill>
                <a:latin typeface="Lucida Grande" panose="020B0600040502020204" pitchFamily="34" charset="0"/>
              </a:rPr>
              <a:t>, </a:t>
            </a:r>
            <a:r>
              <a:rPr lang="en-US" sz="1400" i="1" dirty="0">
                <a:solidFill>
                  <a:srgbClr val="222222"/>
                </a:solidFill>
                <a:latin typeface="Lucida Grande" panose="020B0600040502020204" pitchFamily="34" charset="0"/>
              </a:rPr>
              <a:t>file</a:t>
            </a:r>
            <a:r>
              <a:rPr lang="en-US" sz="1400" dirty="0">
                <a:solidFill>
                  <a:srgbClr val="222222"/>
                </a:solidFill>
                <a:latin typeface="Lucida Grande" panose="020B0600040502020204" pitchFamily="34" charset="0"/>
              </a:rPr>
              <a:t> and </a:t>
            </a:r>
            <a:r>
              <a:rPr lang="en-US" sz="1400" i="1" dirty="0">
                <a:solidFill>
                  <a:srgbClr val="222222"/>
                </a:solidFill>
                <a:latin typeface="Lucida Grande" panose="020B0600040502020204" pitchFamily="34" charset="0"/>
              </a:rPr>
              <a:t>flush</a:t>
            </a:r>
            <a:r>
              <a:rPr lang="en-US" sz="1400" dirty="0">
                <a:solidFill>
                  <a:srgbClr val="222222"/>
                </a:solidFill>
                <a:latin typeface="Lucida Grande" panose="020B0600040502020204" pitchFamily="34" charset="0"/>
              </a:rPr>
              <a:t>, if present, must be given as keyword arguments</a:t>
            </a:r>
            <a:endParaRPr lang="en-US" sz="1400" dirty="0"/>
          </a:p>
        </p:txBody>
      </p:sp>
      <p:pic>
        <p:nvPicPr>
          <p:cNvPr id="6" name="Picture 5">
            <a:extLst>
              <a:ext uri="{FF2B5EF4-FFF2-40B4-BE49-F238E27FC236}">
                <a16:creationId xmlns:a16="http://schemas.microsoft.com/office/drawing/2014/main" id="{D6DD9DE2-DC2C-474E-8FE4-4C546193E5E5}"/>
              </a:ext>
            </a:extLst>
          </p:cNvPr>
          <p:cNvPicPr>
            <a:picLocks noChangeAspect="1"/>
          </p:cNvPicPr>
          <p:nvPr/>
        </p:nvPicPr>
        <p:blipFill>
          <a:blip r:embed="rId2"/>
          <a:stretch>
            <a:fillRect/>
          </a:stretch>
        </p:blipFill>
        <p:spPr>
          <a:xfrm>
            <a:off x="340999" y="503928"/>
            <a:ext cx="6887515" cy="326939"/>
          </a:xfrm>
          <a:prstGeom prst="rect">
            <a:avLst/>
          </a:prstGeom>
          <a:ln>
            <a:solidFill>
              <a:srgbClr val="002060"/>
            </a:solidFill>
          </a:ln>
        </p:spPr>
      </p:pic>
      <p:sp>
        <p:nvSpPr>
          <p:cNvPr id="7" name="Rectangle 6">
            <a:extLst>
              <a:ext uri="{FF2B5EF4-FFF2-40B4-BE49-F238E27FC236}">
                <a16:creationId xmlns:a16="http://schemas.microsoft.com/office/drawing/2014/main" id="{69A345CA-C3DF-D041-A131-E2B491A3EB34}"/>
              </a:ext>
            </a:extLst>
          </p:cNvPr>
          <p:cNvSpPr/>
          <p:nvPr/>
        </p:nvSpPr>
        <p:spPr>
          <a:xfrm>
            <a:off x="5174333" y="4266495"/>
            <a:ext cx="4108363" cy="2246769"/>
          </a:xfrm>
          <a:prstGeom prst="rect">
            <a:avLst/>
          </a:prstGeom>
        </p:spPr>
        <p:txBody>
          <a:bodyPr wrap="square">
            <a:spAutoFit/>
          </a:bodyPr>
          <a:lstStyle/>
          <a:p>
            <a:pPr marL="285750" indent="-285750">
              <a:buFont typeface="Wingdings" pitchFamily="2" charset="2"/>
              <a:buChar char="ü"/>
            </a:pPr>
            <a:r>
              <a:rPr lang="en-US" sz="1400" b="1" dirty="0">
                <a:solidFill>
                  <a:srgbClr val="555555"/>
                </a:solidFill>
                <a:latin typeface="Open Sans"/>
              </a:rPr>
              <a:t>objects</a:t>
            </a:r>
            <a:r>
              <a:rPr lang="en-US" sz="1400" dirty="0">
                <a:solidFill>
                  <a:srgbClr val="252830"/>
                </a:solidFill>
                <a:latin typeface="Open Sans"/>
              </a:rPr>
              <a:t> - object to the printed. </a:t>
            </a:r>
            <a:r>
              <a:rPr lang="en-US" sz="1400" b="1" dirty="0">
                <a:solidFill>
                  <a:srgbClr val="555555"/>
                </a:solidFill>
                <a:latin typeface="Open Sans"/>
              </a:rPr>
              <a:t>*</a:t>
            </a:r>
            <a:r>
              <a:rPr lang="en-US" sz="1400" dirty="0">
                <a:solidFill>
                  <a:srgbClr val="252830"/>
                </a:solidFill>
                <a:latin typeface="Open Sans"/>
              </a:rPr>
              <a:t> indicates that there may be more than one object</a:t>
            </a:r>
          </a:p>
          <a:p>
            <a:pPr marL="285750" indent="-285750">
              <a:buFont typeface="Wingdings" pitchFamily="2" charset="2"/>
              <a:buChar char="ü"/>
            </a:pPr>
            <a:r>
              <a:rPr lang="en-US" sz="1400" b="1" dirty="0" err="1">
                <a:solidFill>
                  <a:srgbClr val="555555"/>
                </a:solidFill>
                <a:latin typeface="Open Sans"/>
              </a:rPr>
              <a:t>sep</a:t>
            </a:r>
            <a:r>
              <a:rPr lang="en-US" sz="1400" dirty="0">
                <a:solidFill>
                  <a:srgbClr val="252830"/>
                </a:solidFill>
                <a:latin typeface="Open Sans"/>
              </a:rPr>
              <a:t> - objects are separated by </a:t>
            </a:r>
            <a:r>
              <a:rPr lang="en-US" sz="1400" dirty="0" err="1">
                <a:solidFill>
                  <a:srgbClr val="252830"/>
                </a:solidFill>
                <a:latin typeface="Open Sans"/>
              </a:rPr>
              <a:t>sep.</a:t>
            </a:r>
            <a:r>
              <a:rPr lang="en-US" sz="1400" dirty="0">
                <a:solidFill>
                  <a:srgbClr val="252830"/>
                </a:solidFill>
                <a:latin typeface="Open Sans"/>
              </a:rPr>
              <a:t> </a:t>
            </a:r>
            <a:r>
              <a:rPr lang="en-US" sz="1400" b="1" dirty="0">
                <a:solidFill>
                  <a:srgbClr val="555555"/>
                </a:solidFill>
                <a:latin typeface="Open Sans"/>
              </a:rPr>
              <a:t>Default value</a:t>
            </a:r>
            <a:r>
              <a:rPr lang="en-US" sz="1400" dirty="0">
                <a:solidFill>
                  <a:srgbClr val="252830"/>
                </a:solidFill>
                <a:latin typeface="Open Sans"/>
              </a:rPr>
              <a:t>: ' '</a:t>
            </a:r>
          </a:p>
          <a:p>
            <a:pPr marL="285750" indent="-285750">
              <a:buFont typeface="Wingdings" pitchFamily="2" charset="2"/>
              <a:buChar char="ü"/>
            </a:pPr>
            <a:r>
              <a:rPr lang="en-US" sz="1400" b="1" dirty="0">
                <a:solidFill>
                  <a:srgbClr val="555555"/>
                </a:solidFill>
                <a:latin typeface="Open Sans"/>
              </a:rPr>
              <a:t>end</a:t>
            </a:r>
            <a:r>
              <a:rPr lang="en-US" sz="1400" dirty="0">
                <a:solidFill>
                  <a:srgbClr val="252830"/>
                </a:solidFill>
                <a:latin typeface="Open Sans"/>
              </a:rPr>
              <a:t> - </a:t>
            </a:r>
            <a:r>
              <a:rPr lang="en-US" sz="1400" dirty="0">
                <a:solidFill>
                  <a:srgbClr val="252830"/>
                </a:solidFill>
                <a:latin typeface="Menlo" panose="020B0609030804020204" pitchFamily="49" charset="0"/>
              </a:rPr>
              <a:t>end</a:t>
            </a:r>
            <a:r>
              <a:rPr lang="en-US" sz="1400" dirty="0">
                <a:solidFill>
                  <a:srgbClr val="252830"/>
                </a:solidFill>
                <a:latin typeface="Open Sans"/>
              </a:rPr>
              <a:t> is printed at last</a:t>
            </a:r>
          </a:p>
          <a:p>
            <a:pPr marL="285750" indent="-285750">
              <a:buFont typeface="Wingdings" pitchFamily="2" charset="2"/>
              <a:buChar char="ü"/>
            </a:pPr>
            <a:r>
              <a:rPr lang="en-US" sz="1400" b="1" dirty="0">
                <a:solidFill>
                  <a:srgbClr val="555555"/>
                </a:solidFill>
                <a:latin typeface="Open Sans"/>
              </a:rPr>
              <a:t>file</a:t>
            </a:r>
            <a:r>
              <a:rPr lang="en-US" sz="1400" dirty="0">
                <a:solidFill>
                  <a:srgbClr val="252830"/>
                </a:solidFill>
                <a:latin typeface="Open Sans"/>
              </a:rPr>
              <a:t> - must be an object with write(string) method. If omitted it, </a:t>
            </a:r>
            <a:r>
              <a:rPr lang="en-US" sz="1400" dirty="0" err="1">
                <a:solidFill>
                  <a:srgbClr val="252830"/>
                </a:solidFill>
                <a:latin typeface="Open Sans"/>
              </a:rPr>
              <a:t>sys.stdout</a:t>
            </a:r>
            <a:r>
              <a:rPr lang="en-US" sz="1400" dirty="0">
                <a:solidFill>
                  <a:srgbClr val="252830"/>
                </a:solidFill>
                <a:latin typeface="Open Sans"/>
              </a:rPr>
              <a:t> will be used which prints objects on the screen.</a:t>
            </a:r>
          </a:p>
          <a:p>
            <a:pPr marL="285750" indent="-285750">
              <a:buFont typeface="Wingdings" pitchFamily="2" charset="2"/>
              <a:buChar char="ü"/>
            </a:pPr>
            <a:r>
              <a:rPr lang="en-US" sz="1400" b="1" dirty="0">
                <a:solidFill>
                  <a:srgbClr val="555555"/>
                </a:solidFill>
                <a:latin typeface="Open Sans"/>
              </a:rPr>
              <a:t>flush</a:t>
            </a:r>
            <a:r>
              <a:rPr lang="en-US" sz="1400" dirty="0">
                <a:solidFill>
                  <a:srgbClr val="252830"/>
                </a:solidFill>
                <a:latin typeface="Open Sans"/>
              </a:rPr>
              <a:t> - If True, the stream is forcibly flushed. </a:t>
            </a:r>
            <a:r>
              <a:rPr lang="en-US" sz="1400" b="1" dirty="0">
                <a:solidFill>
                  <a:srgbClr val="555555"/>
                </a:solidFill>
                <a:latin typeface="Open Sans"/>
              </a:rPr>
              <a:t>Default value</a:t>
            </a:r>
            <a:r>
              <a:rPr lang="en-US" sz="1400" dirty="0">
                <a:solidFill>
                  <a:srgbClr val="252830"/>
                </a:solidFill>
                <a:latin typeface="Open Sans"/>
              </a:rPr>
              <a:t>: False</a:t>
            </a:r>
            <a:endParaRPr lang="en-US" sz="1400" b="0" i="0" dirty="0">
              <a:solidFill>
                <a:srgbClr val="252830"/>
              </a:solidFill>
              <a:effectLst/>
              <a:latin typeface="Open Sans"/>
            </a:endParaRPr>
          </a:p>
        </p:txBody>
      </p:sp>
      <p:pic>
        <p:nvPicPr>
          <p:cNvPr id="8" name="Picture 7">
            <a:extLst>
              <a:ext uri="{FF2B5EF4-FFF2-40B4-BE49-F238E27FC236}">
                <a16:creationId xmlns:a16="http://schemas.microsoft.com/office/drawing/2014/main" id="{59117A19-AC33-B24D-8F7A-1DD34A845840}"/>
              </a:ext>
            </a:extLst>
          </p:cNvPr>
          <p:cNvPicPr>
            <a:picLocks noChangeAspect="1"/>
          </p:cNvPicPr>
          <p:nvPr/>
        </p:nvPicPr>
        <p:blipFill>
          <a:blip r:embed="rId3"/>
          <a:stretch>
            <a:fillRect/>
          </a:stretch>
        </p:blipFill>
        <p:spPr>
          <a:xfrm>
            <a:off x="297247" y="3139603"/>
            <a:ext cx="6389851" cy="825063"/>
          </a:xfrm>
          <a:prstGeom prst="rect">
            <a:avLst/>
          </a:prstGeom>
          <a:ln>
            <a:solidFill>
              <a:srgbClr val="00B050"/>
            </a:solidFill>
          </a:ln>
        </p:spPr>
      </p:pic>
      <p:pic>
        <p:nvPicPr>
          <p:cNvPr id="9" name="Picture 8">
            <a:extLst>
              <a:ext uri="{FF2B5EF4-FFF2-40B4-BE49-F238E27FC236}">
                <a16:creationId xmlns:a16="http://schemas.microsoft.com/office/drawing/2014/main" id="{186A671E-C73F-5A4E-9A5A-81739C54381D}"/>
              </a:ext>
            </a:extLst>
          </p:cNvPr>
          <p:cNvPicPr>
            <a:picLocks noChangeAspect="1"/>
          </p:cNvPicPr>
          <p:nvPr/>
        </p:nvPicPr>
        <p:blipFill>
          <a:blip r:embed="rId4"/>
          <a:stretch>
            <a:fillRect/>
          </a:stretch>
        </p:blipFill>
        <p:spPr>
          <a:xfrm>
            <a:off x="332547" y="4409549"/>
            <a:ext cx="4730576" cy="1121473"/>
          </a:xfrm>
          <a:prstGeom prst="rect">
            <a:avLst/>
          </a:prstGeom>
          <a:ln>
            <a:solidFill>
              <a:srgbClr val="00B050"/>
            </a:solidFill>
          </a:ln>
        </p:spPr>
      </p:pic>
      <p:sp>
        <p:nvSpPr>
          <p:cNvPr id="10" name="TextBox 9">
            <a:extLst>
              <a:ext uri="{FF2B5EF4-FFF2-40B4-BE49-F238E27FC236}">
                <a16:creationId xmlns:a16="http://schemas.microsoft.com/office/drawing/2014/main" id="{A9AF1022-208F-4047-B70F-758666F63827}"/>
              </a:ext>
            </a:extLst>
          </p:cNvPr>
          <p:cNvSpPr txBox="1"/>
          <p:nvPr/>
        </p:nvSpPr>
        <p:spPr>
          <a:xfrm>
            <a:off x="186310" y="2837774"/>
            <a:ext cx="3014364" cy="307777"/>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Sending the printed output to a file</a:t>
            </a:r>
          </a:p>
        </p:txBody>
      </p:sp>
      <p:sp>
        <p:nvSpPr>
          <p:cNvPr id="11" name="TextBox 10">
            <a:extLst>
              <a:ext uri="{FF2B5EF4-FFF2-40B4-BE49-F238E27FC236}">
                <a16:creationId xmlns:a16="http://schemas.microsoft.com/office/drawing/2014/main" id="{6BD52C18-D926-9B43-BFC3-0B9A218BCCE3}"/>
              </a:ext>
            </a:extLst>
          </p:cNvPr>
          <p:cNvSpPr txBox="1"/>
          <p:nvPr/>
        </p:nvSpPr>
        <p:spPr>
          <a:xfrm>
            <a:off x="294860" y="4055862"/>
            <a:ext cx="3014364" cy="307777"/>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Here is the file we printed to</a:t>
            </a:r>
          </a:p>
        </p:txBody>
      </p:sp>
      <p:pic>
        <p:nvPicPr>
          <p:cNvPr id="12" name="Picture 11">
            <a:extLst>
              <a:ext uri="{FF2B5EF4-FFF2-40B4-BE49-F238E27FC236}">
                <a16:creationId xmlns:a16="http://schemas.microsoft.com/office/drawing/2014/main" id="{70F0DFCB-34B5-864B-9FE1-EDE98DB4F7FE}"/>
              </a:ext>
            </a:extLst>
          </p:cNvPr>
          <p:cNvPicPr>
            <a:picLocks noChangeAspect="1"/>
          </p:cNvPicPr>
          <p:nvPr/>
        </p:nvPicPr>
        <p:blipFill>
          <a:blip r:embed="rId5"/>
          <a:stretch>
            <a:fillRect/>
          </a:stretch>
        </p:blipFill>
        <p:spPr>
          <a:xfrm>
            <a:off x="335316" y="1743935"/>
            <a:ext cx="4965700" cy="482600"/>
          </a:xfrm>
          <a:prstGeom prst="rect">
            <a:avLst/>
          </a:prstGeom>
          <a:ln>
            <a:solidFill>
              <a:srgbClr val="0432FF"/>
            </a:solidFill>
          </a:ln>
        </p:spPr>
      </p:pic>
      <p:sp>
        <p:nvSpPr>
          <p:cNvPr id="13" name="TextBox 12">
            <a:extLst>
              <a:ext uri="{FF2B5EF4-FFF2-40B4-BE49-F238E27FC236}">
                <a16:creationId xmlns:a16="http://schemas.microsoft.com/office/drawing/2014/main" id="{8A1F81B2-399C-9D4B-9AC6-79BCB360FF40}"/>
              </a:ext>
            </a:extLst>
          </p:cNvPr>
          <p:cNvSpPr txBox="1"/>
          <p:nvPr/>
        </p:nvSpPr>
        <p:spPr>
          <a:xfrm>
            <a:off x="221701" y="1394388"/>
            <a:ext cx="4380129" cy="307777"/>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Printing to the Python Interactive Console</a:t>
            </a:r>
          </a:p>
        </p:txBody>
      </p:sp>
      <p:pic>
        <p:nvPicPr>
          <p:cNvPr id="14" name="Picture 13">
            <a:extLst>
              <a:ext uri="{FF2B5EF4-FFF2-40B4-BE49-F238E27FC236}">
                <a16:creationId xmlns:a16="http://schemas.microsoft.com/office/drawing/2014/main" id="{3B79F72A-C538-5B4C-822D-D5C833D04A58}"/>
              </a:ext>
            </a:extLst>
          </p:cNvPr>
          <p:cNvPicPr>
            <a:picLocks noChangeAspect="1"/>
          </p:cNvPicPr>
          <p:nvPr/>
        </p:nvPicPr>
        <p:blipFill>
          <a:blip r:embed="rId6"/>
          <a:stretch>
            <a:fillRect/>
          </a:stretch>
        </p:blipFill>
        <p:spPr>
          <a:xfrm>
            <a:off x="335316" y="2333819"/>
            <a:ext cx="4152900" cy="457200"/>
          </a:xfrm>
          <a:prstGeom prst="rect">
            <a:avLst/>
          </a:prstGeom>
          <a:ln>
            <a:solidFill>
              <a:srgbClr val="0432FF"/>
            </a:solidFill>
          </a:ln>
        </p:spPr>
      </p:pic>
      <p:pic>
        <p:nvPicPr>
          <p:cNvPr id="15" name="Picture 14">
            <a:extLst>
              <a:ext uri="{FF2B5EF4-FFF2-40B4-BE49-F238E27FC236}">
                <a16:creationId xmlns:a16="http://schemas.microsoft.com/office/drawing/2014/main" id="{105BD270-B92C-C14E-8EBD-9E11CC30B02A}"/>
              </a:ext>
            </a:extLst>
          </p:cNvPr>
          <p:cNvPicPr>
            <a:picLocks noChangeAspect="1"/>
          </p:cNvPicPr>
          <p:nvPr/>
        </p:nvPicPr>
        <p:blipFill>
          <a:blip r:embed="rId7"/>
          <a:stretch>
            <a:fillRect/>
          </a:stretch>
        </p:blipFill>
        <p:spPr>
          <a:xfrm>
            <a:off x="8823754" y="1687843"/>
            <a:ext cx="2705100" cy="838200"/>
          </a:xfrm>
          <a:prstGeom prst="rect">
            <a:avLst/>
          </a:prstGeom>
          <a:ln>
            <a:solidFill>
              <a:schemeClr val="accent1">
                <a:shade val="90000"/>
              </a:schemeClr>
            </a:solidFill>
          </a:ln>
        </p:spPr>
      </p:pic>
      <p:cxnSp>
        <p:nvCxnSpPr>
          <p:cNvPr id="17" name="Straight Arrow Connector 16">
            <a:extLst>
              <a:ext uri="{FF2B5EF4-FFF2-40B4-BE49-F238E27FC236}">
                <a16:creationId xmlns:a16="http://schemas.microsoft.com/office/drawing/2014/main" id="{A7C51487-89F7-4648-8714-43FF193E3F62}"/>
              </a:ext>
            </a:extLst>
          </p:cNvPr>
          <p:cNvCxnSpPr>
            <a:cxnSpLocks/>
            <a:stCxn id="8" idx="2"/>
          </p:cNvCxnSpPr>
          <p:nvPr/>
        </p:nvCxnSpPr>
        <p:spPr>
          <a:xfrm flipH="1">
            <a:off x="3492172" y="3964666"/>
            <a:ext cx="1" cy="41605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A11384-F241-E64F-BC70-EC5A40EEBB3F}"/>
              </a:ext>
            </a:extLst>
          </p:cNvPr>
          <p:cNvSpPr txBox="1"/>
          <p:nvPr/>
        </p:nvSpPr>
        <p:spPr>
          <a:xfrm>
            <a:off x="8823754" y="1381462"/>
            <a:ext cx="3014364" cy="307777"/>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Printing from within a Python file</a:t>
            </a:r>
          </a:p>
        </p:txBody>
      </p:sp>
      <p:pic>
        <p:nvPicPr>
          <p:cNvPr id="19" name="Picture 18">
            <a:extLst>
              <a:ext uri="{FF2B5EF4-FFF2-40B4-BE49-F238E27FC236}">
                <a16:creationId xmlns:a16="http://schemas.microsoft.com/office/drawing/2014/main" id="{BB50D222-999F-5348-82BD-7191198ADBCF}"/>
              </a:ext>
            </a:extLst>
          </p:cNvPr>
          <p:cNvPicPr>
            <a:picLocks noChangeAspect="1"/>
          </p:cNvPicPr>
          <p:nvPr/>
        </p:nvPicPr>
        <p:blipFill>
          <a:blip r:embed="rId8"/>
          <a:stretch>
            <a:fillRect/>
          </a:stretch>
        </p:blipFill>
        <p:spPr>
          <a:xfrm>
            <a:off x="6773255" y="2982039"/>
            <a:ext cx="5384800" cy="762000"/>
          </a:xfrm>
          <a:prstGeom prst="rect">
            <a:avLst/>
          </a:prstGeom>
          <a:ln>
            <a:solidFill>
              <a:schemeClr val="accent1">
                <a:shade val="90000"/>
              </a:schemeClr>
            </a:solidFill>
          </a:ln>
        </p:spPr>
      </p:pic>
      <p:cxnSp>
        <p:nvCxnSpPr>
          <p:cNvPr id="20" name="Straight Arrow Connector 19">
            <a:extLst>
              <a:ext uri="{FF2B5EF4-FFF2-40B4-BE49-F238E27FC236}">
                <a16:creationId xmlns:a16="http://schemas.microsoft.com/office/drawing/2014/main" id="{2AE5629B-9656-1848-8C5A-93282C6CCFAF}"/>
              </a:ext>
            </a:extLst>
          </p:cNvPr>
          <p:cNvCxnSpPr/>
          <p:nvPr/>
        </p:nvCxnSpPr>
        <p:spPr>
          <a:xfrm flipH="1">
            <a:off x="10480074" y="2559459"/>
            <a:ext cx="1" cy="37919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CC3754-EF71-434A-91E5-3C1276E1B3ED}"/>
              </a:ext>
            </a:extLst>
          </p:cNvPr>
          <p:cNvSpPr txBox="1"/>
          <p:nvPr/>
        </p:nvSpPr>
        <p:spPr>
          <a:xfrm>
            <a:off x="7703785" y="2602841"/>
            <a:ext cx="3014364" cy="307777"/>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Here is the file we printed to</a:t>
            </a:r>
          </a:p>
        </p:txBody>
      </p:sp>
      <p:pic>
        <p:nvPicPr>
          <p:cNvPr id="22" name="Picture 21">
            <a:extLst>
              <a:ext uri="{FF2B5EF4-FFF2-40B4-BE49-F238E27FC236}">
                <a16:creationId xmlns:a16="http://schemas.microsoft.com/office/drawing/2014/main" id="{31916DD3-0933-844A-8EE6-3AB35C98FBA8}"/>
              </a:ext>
            </a:extLst>
          </p:cNvPr>
          <p:cNvPicPr>
            <a:picLocks noChangeAspect="1"/>
          </p:cNvPicPr>
          <p:nvPr/>
        </p:nvPicPr>
        <p:blipFill>
          <a:blip r:embed="rId9"/>
          <a:stretch>
            <a:fillRect/>
          </a:stretch>
        </p:blipFill>
        <p:spPr>
          <a:xfrm>
            <a:off x="9576866" y="4345492"/>
            <a:ext cx="2317887" cy="2227187"/>
          </a:xfrm>
          <a:prstGeom prst="rect">
            <a:avLst/>
          </a:prstGeom>
          <a:ln>
            <a:solidFill>
              <a:srgbClr val="FF0000"/>
            </a:solidFill>
          </a:ln>
        </p:spPr>
      </p:pic>
      <p:sp>
        <p:nvSpPr>
          <p:cNvPr id="23" name="TextBox 22">
            <a:extLst>
              <a:ext uri="{FF2B5EF4-FFF2-40B4-BE49-F238E27FC236}">
                <a16:creationId xmlns:a16="http://schemas.microsoft.com/office/drawing/2014/main" id="{E031E381-1BBF-4249-9E64-44EFB63A5B01}"/>
              </a:ext>
            </a:extLst>
          </p:cNvPr>
          <p:cNvSpPr txBox="1"/>
          <p:nvPr/>
        </p:nvSpPr>
        <p:spPr>
          <a:xfrm>
            <a:off x="9465655" y="3857497"/>
            <a:ext cx="3014364" cy="523220"/>
          </a:xfrm>
          <a:prstGeom prst="rect">
            <a:avLst/>
          </a:prstGeom>
          <a:noFill/>
        </p:spPr>
        <p:txBody>
          <a:bodyPr wrap="square" rtlCol="0">
            <a:spAutoFit/>
          </a:bodyPr>
          <a:lstStyle/>
          <a:p>
            <a:r>
              <a:rPr lang="en-US" sz="1400" u="sng" dirty="0">
                <a:solidFill>
                  <a:srgbClr val="0432FF"/>
                </a:solidFill>
                <a:latin typeface="Arial" panose="020B0604020202020204" pitchFamily="34" charset="0"/>
                <a:cs typeface="Arial" panose="020B0604020202020204" pitchFamily="34" charset="0"/>
              </a:rPr>
              <a:t>If we don’t want them on the</a:t>
            </a:r>
          </a:p>
          <a:p>
            <a:r>
              <a:rPr lang="en-US" sz="1400" u="sng" dirty="0">
                <a:solidFill>
                  <a:srgbClr val="0432FF"/>
                </a:solidFill>
                <a:latin typeface="Arial" panose="020B0604020202020204" pitchFamily="34" charset="0"/>
                <a:cs typeface="Arial" panose="020B0604020202020204" pitchFamily="34" charset="0"/>
              </a:rPr>
              <a:t>Same line:</a:t>
            </a:r>
          </a:p>
        </p:txBody>
      </p:sp>
    </p:spTree>
    <p:extLst>
      <p:ext uri="{BB962C8B-B14F-4D97-AF65-F5344CB8AC3E}">
        <p14:creationId xmlns:p14="http://schemas.microsoft.com/office/powerpoint/2010/main" val="275112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1167A1-C589-8345-A9B9-8B25B4C493FF}"/>
              </a:ext>
            </a:extLst>
          </p:cNvPr>
          <p:cNvSpPr/>
          <p:nvPr/>
        </p:nvSpPr>
        <p:spPr>
          <a:xfrm>
            <a:off x="890587" y="0"/>
            <a:ext cx="1041082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Brining it All Together!</a:t>
            </a:r>
          </a:p>
        </p:txBody>
      </p:sp>
      <p:sp>
        <p:nvSpPr>
          <p:cNvPr id="3" name="TextBox 2">
            <a:extLst>
              <a:ext uri="{FF2B5EF4-FFF2-40B4-BE49-F238E27FC236}">
                <a16:creationId xmlns:a16="http://schemas.microsoft.com/office/drawing/2014/main" id="{DD7BBD7B-C2CE-B741-9DD0-9EBD8B2C966F}"/>
              </a:ext>
            </a:extLst>
          </p:cNvPr>
          <p:cNvSpPr txBox="1"/>
          <p:nvPr/>
        </p:nvSpPr>
        <p:spPr>
          <a:xfrm>
            <a:off x="444842" y="766119"/>
            <a:ext cx="10985157" cy="923330"/>
          </a:xfrm>
          <a:prstGeom prst="rect">
            <a:avLst/>
          </a:prstGeom>
          <a:noFill/>
        </p:spPr>
        <p:txBody>
          <a:bodyPr wrap="square" rtlCol="0">
            <a:spAutoFit/>
          </a:bodyPr>
          <a:lstStyle/>
          <a:p>
            <a:r>
              <a:rPr lang="en-US" b="1" dirty="0">
                <a:solidFill>
                  <a:srgbClr val="C00000"/>
                </a:solidFill>
              </a:rPr>
              <a:t>Objective: </a:t>
            </a:r>
            <a:r>
              <a:rPr lang="en-US" dirty="0"/>
              <a:t>Using the two statements below,  </a:t>
            </a:r>
            <a:r>
              <a:rPr lang="en-US" dirty="0">
                <a:solidFill>
                  <a:srgbClr val="0432FF"/>
                </a:solidFill>
              </a:rPr>
              <a:t>print them to the console </a:t>
            </a:r>
            <a:r>
              <a:rPr lang="en-US" dirty="0"/>
              <a:t>and format them each in a field of </a:t>
            </a:r>
            <a:r>
              <a:rPr lang="en-US" dirty="0">
                <a:solidFill>
                  <a:srgbClr val="0432FF"/>
                </a:solidFill>
              </a:rPr>
              <a:t>40 characters </a:t>
            </a:r>
            <a:r>
              <a:rPr lang="en-US" dirty="0"/>
              <a:t>using the</a:t>
            </a:r>
            <a:r>
              <a:rPr lang="en-US" dirty="0">
                <a:solidFill>
                  <a:srgbClr val="0432FF"/>
                </a:solidFill>
              </a:rPr>
              <a:t> f-strings </a:t>
            </a:r>
            <a:r>
              <a:rPr lang="en-US" dirty="0"/>
              <a:t>format method and be sure to </a:t>
            </a:r>
            <a:r>
              <a:rPr lang="en-US" dirty="0">
                <a:solidFill>
                  <a:srgbClr val="0432FF"/>
                </a:solidFill>
              </a:rPr>
              <a:t>center them </a:t>
            </a:r>
            <a:r>
              <a:rPr lang="en-US" dirty="0"/>
              <a:t>in that field of 40 characters. Also separate the two sentence by the following characters </a:t>
            </a:r>
            <a:r>
              <a:rPr lang="en-US" dirty="0">
                <a:solidFill>
                  <a:srgbClr val="0432FF"/>
                </a:solidFill>
              </a:rPr>
              <a:t>“==</a:t>
            </a:r>
            <a:r>
              <a:rPr lang="en-US" dirty="0">
                <a:solidFill>
                  <a:srgbClr val="0432FF"/>
                </a:solidFill>
                <a:sym typeface="Wingdings" pitchFamily="2" charset="2"/>
              </a:rPr>
              <a:t>”.</a:t>
            </a:r>
            <a:endParaRPr lang="en-US" dirty="0">
              <a:solidFill>
                <a:srgbClr val="0432FF"/>
              </a:solidFill>
            </a:endParaRPr>
          </a:p>
        </p:txBody>
      </p:sp>
      <p:sp>
        <p:nvSpPr>
          <p:cNvPr id="4" name="Rectangle 3">
            <a:extLst>
              <a:ext uri="{FF2B5EF4-FFF2-40B4-BE49-F238E27FC236}">
                <a16:creationId xmlns:a16="http://schemas.microsoft.com/office/drawing/2014/main" id="{4470913C-18EC-0143-B12E-FEA879C86580}"/>
              </a:ext>
            </a:extLst>
          </p:cNvPr>
          <p:cNvSpPr/>
          <p:nvPr/>
        </p:nvSpPr>
        <p:spPr>
          <a:xfrm>
            <a:off x="890587" y="2255461"/>
            <a:ext cx="4567597" cy="369332"/>
          </a:xfrm>
          <a:prstGeom prst="rect">
            <a:avLst/>
          </a:prstGeom>
        </p:spPr>
        <p:txBody>
          <a:bodyPr wrap="none">
            <a:spAutoFit/>
          </a:bodyPr>
          <a:lstStyle/>
          <a:p>
            <a:r>
              <a:rPr lang="en-US" dirty="0"/>
              <a:t>Statement # 1: I fly in an invisible airplane</a:t>
            </a:r>
          </a:p>
        </p:txBody>
      </p:sp>
      <p:sp>
        <p:nvSpPr>
          <p:cNvPr id="5" name="Rectangle 4">
            <a:extLst>
              <a:ext uri="{FF2B5EF4-FFF2-40B4-BE49-F238E27FC236}">
                <a16:creationId xmlns:a16="http://schemas.microsoft.com/office/drawing/2014/main" id="{78001131-ECF1-8745-8E78-F3222AEA7ADB}"/>
              </a:ext>
            </a:extLst>
          </p:cNvPr>
          <p:cNvSpPr/>
          <p:nvPr/>
        </p:nvSpPr>
        <p:spPr>
          <a:xfrm>
            <a:off x="890587" y="2603506"/>
            <a:ext cx="4573881" cy="369332"/>
          </a:xfrm>
          <a:prstGeom prst="rect">
            <a:avLst/>
          </a:prstGeom>
        </p:spPr>
        <p:txBody>
          <a:bodyPr wrap="none">
            <a:spAutoFit/>
          </a:bodyPr>
          <a:lstStyle/>
          <a:p>
            <a:r>
              <a:rPr lang="en-US" dirty="0"/>
              <a:t>Statement #2: My name is Wonder Woman</a:t>
            </a:r>
          </a:p>
        </p:txBody>
      </p:sp>
      <p:sp>
        <p:nvSpPr>
          <p:cNvPr id="6" name="Rectangle 5">
            <a:extLst>
              <a:ext uri="{FF2B5EF4-FFF2-40B4-BE49-F238E27FC236}">
                <a16:creationId xmlns:a16="http://schemas.microsoft.com/office/drawing/2014/main" id="{715A350E-B689-D246-8DD4-EDA4DADFAA62}"/>
              </a:ext>
            </a:extLst>
          </p:cNvPr>
          <p:cNvSpPr/>
          <p:nvPr/>
        </p:nvSpPr>
        <p:spPr>
          <a:xfrm rot="19978145">
            <a:off x="5108172" y="2353659"/>
            <a:ext cx="4685899"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12700">
                  <a:solidFill>
                    <a:schemeClr val="accent5"/>
                  </a:solidFill>
                  <a:prstDash val="solid"/>
                </a:ln>
                <a:solidFill>
                  <a:schemeClr val="accent3">
                    <a:lumMod val="75000"/>
                  </a:schemeClr>
                </a:solidFill>
                <a:effectLst/>
              </a:rPr>
              <a:t>CHALLENGE</a:t>
            </a:r>
          </a:p>
        </p:txBody>
      </p:sp>
      <p:sp>
        <p:nvSpPr>
          <p:cNvPr id="7" name="TextBox 6">
            <a:extLst>
              <a:ext uri="{FF2B5EF4-FFF2-40B4-BE49-F238E27FC236}">
                <a16:creationId xmlns:a16="http://schemas.microsoft.com/office/drawing/2014/main" id="{7C0D66D6-BFA4-E548-B451-5D38E2DE7494}"/>
              </a:ext>
            </a:extLst>
          </p:cNvPr>
          <p:cNvSpPr txBox="1"/>
          <p:nvPr/>
        </p:nvSpPr>
        <p:spPr>
          <a:xfrm>
            <a:off x="802102" y="5472291"/>
            <a:ext cx="9564131" cy="369332"/>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dirty="0">
                <a:solidFill>
                  <a:srgbClr val="C00000"/>
                </a:solidFill>
              </a:rPr>
              <a:t>Stop the video playback here and try to solve it before you move on to the next slide</a:t>
            </a:r>
          </a:p>
        </p:txBody>
      </p:sp>
      <p:pic>
        <p:nvPicPr>
          <p:cNvPr id="8" name="Picture 7">
            <a:extLst>
              <a:ext uri="{FF2B5EF4-FFF2-40B4-BE49-F238E27FC236}">
                <a16:creationId xmlns:a16="http://schemas.microsoft.com/office/drawing/2014/main" id="{65DCE852-0767-824A-A792-D87D92E766C2}"/>
              </a:ext>
            </a:extLst>
          </p:cNvPr>
          <p:cNvPicPr>
            <a:picLocks noChangeAspect="1"/>
          </p:cNvPicPr>
          <p:nvPr/>
        </p:nvPicPr>
        <p:blipFill>
          <a:blip r:embed="rId2"/>
          <a:stretch>
            <a:fillRect/>
          </a:stretch>
        </p:blipFill>
        <p:spPr>
          <a:xfrm>
            <a:off x="1610084" y="4338302"/>
            <a:ext cx="7696200" cy="317500"/>
          </a:xfrm>
          <a:prstGeom prst="rect">
            <a:avLst/>
          </a:prstGeom>
          <a:solidFill>
            <a:schemeClr val="tx1">
              <a:lumMod val="50000"/>
              <a:lumOff val="50000"/>
            </a:schemeClr>
          </a:solidFill>
          <a:ln>
            <a:solidFill>
              <a:schemeClr val="tx1"/>
            </a:solidFill>
          </a:ln>
        </p:spPr>
      </p:pic>
      <p:sp>
        <p:nvSpPr>
          <p:cNvPr id="9" name="TextBox 8">
            <a:extLst>
              <a:ext uri="{FF2B5EF4-FFF2-40B4-BE49-F238E27FC236}">
                <a16:creationId xmlns:a16="http://schemas.microsoft.com/office/drawing/2014/main" id="{E9166F91-6A27-694C-81FF-FB0F44DCC556}"/>
              </a:ext>
            </a:extLst>
          </p:cNvPr>
          <p:cNvSpPr txBox="1"/>
          <p:nvPr/>
        </p:nvSpPr>
        <p:spPr>
          <a:xfrm>
            <a:off x="1420393" y="3863876"/>
            <a:ext cx="8327551" cy="369332"/>
          </a:xfrm>
          <a:prstGeom prst="rect">
            <a:avLst/>
          </a:prstGeom>
          <a:noFill/>
        </p:spPr>
        <p:txBody>
          <a:bodyPr wrap="square" rtlCol="0">
            <a:spAutoFit/>
          </a:bodyPr>
          <a:lstStyle/>
          <a:p>
            <a:r>
              <a:rPr lang="en-US" dirty="0"/>
              <a:t>Your solution should look like this.</a:t>
            </a:r>
          </a:p>
        </p:txBody>
      </p:sp>
      <p:sp>
        <p:nvSpPr>
          <p:cNvPr id="10" name="Curved Right Arrow 9">
            <a:extLst>
              <a:ext uri="{FF2B5EF4-FFF2-40B4-BE49-F238E27FC236}">
                <a16:creationId xmlns:a16="http://schemas.microsoft.com/office/drawing/2014/main" id="{FC332D71-C297-2B41-B232-8C489A48BA1C}"/>
              </a:ext>
            </a:extLst>
          </p:cNvPr>
          <p:cNvSpPr/>
          <p:nvPr/>
        </p:nvSpPr>
        <p:spPr>
          <a:xfrm>
            <a:off x="1058974" y="4048542"/>
            <a:ext cx="411479" cy="6072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1062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239E9C-731F-D049-B8E3-C5D09A64F37F}"/>
              </a:ext>
            </a:extLst>
          </p:cNvPr>
          <p:cNvSpPr/>
          <p:nvPr/>
        </p:nvSpPr>
        <p:spPr>
          <a:xfrm>
            <a:off x="890587" y="0"/>
            <a:ext cx="10410825" cy="461665"/>
          </a:xfrm>
          <a:prstGeom prst="rect">
            <a:avLst/>
          </a:prstGeom>
        </p:spPr>
        <p:txBody>
          <a:bodyPr wrap="square">
            <a:spAutoFit/>
          </a:bodyPr>
          <a:lstStyle/>
          <a:p>
            <a:pPr algn="ctr"/>
            <a:r>
              <a:rPr lang="en-US" sz="2400" dirty="0">
                <a:solidFill>
                  <a:srgbClr val="222222"/>
                </a:solidFill>
                <a:latin typeface="Lucida Grande" panose="020B0600040502020204" pitchFamily="34" charset="0"/>
              </a:rPr>
              <a:t>Answer to the Challenge</a:t>
            </a:r>
          </a:p>
        </p:txBody>
      </p:sp>
      <p:pic>
        <p:nvPicPr>
          <p:cNvPr id="3" name="Picture 2">
            <a:extLst>
              <a:ext uri="{FF2B5EF4-FFF2-40B4-BE49-F238E27FC236}">
                <a16:creationId xmlns:a16="http://schemas.microsoft.com/office/drawing/2014/main" id="{D26105DB-DE0C-6A4B-BEC7-5303D35C1CDA}"/>
              </a:ext>
            </a:extLst>
          </p:cNvPr>
          <p:cNvPicPr>
            <a:picLocks noChangeAspect="1"/>
          </p:cNvPicPr>
          <p:nvPr/>
        </p:nvPicPr>
        <p:blipFill>
          <a:blip r:embed="rId2"/>
          <a:stretch>
            <a:fillRect/>
          </a:stretch>
        </p:blipFill>
        <p:spPr>
          <a:xfrm>
            <a:off x="1761180" y="4178638"/>
            <a:ext cx="8966200" cy="635000"/>
          </a:xfrm>
          <a:prstGeom prst="rect">
            <a:avLst/>
          </a:prstGeom>
          <a:ln>
            <a:solidFill>
              <a:schemeClr val="tx1"/>
            </a:solidFill>
          </a:ln>
        </p:spPr>
      </p:pic>
      <p:pic>
        <p:nvPicPr>
          <p:cNvPr id="4" name="Picture 3">
            <a:extLst>
              <a:ext uri="{FF2B5EF4-FFF2-40B4-BE49-F238E27FC236}">
                <a16:creationId xmlns:a16="http://schemas.microsoft.com/office/drawing/2014/main" id="{79511FD8-2F96-D943-8F85-19466ED8FB41}"/>
              </a:ext>
            </a:extLst>
          </p:cNvPr>
          <p:cNvPicPr>
            <a:picLocks noChangeAspect="1"/>
          </p:cNvPicPr>
          <p:nvPr/>
        </p:nvPicPr>
        <p:blipFill>
          <a:blip r:embed="rId3"/>
          <a:stretch>
            <a:fillRect/>
          </a:stretch>
        </p:blipFill>
        <p:spPr>
          <a:xfrm>
            <a:off x="1761180" y="1900709"/>
            <a:ext cx="4711700" cy="1079500"/>
          </a:xfrm>
          <a:prstGeom prst="rect">
            <a:avLst/>
          </a:prstGeom>
          <a:ln>
            <a:solidFill>
              <a:schemeClr val="tx1"/>
            </a:solidFill>
          </a:ln>
        </p:spPr>
      </p:pic>
      <p:sp>
        <p:nvSpPr>
          <p:cNvPr id="5" name="Rectangle 4">
            <a:extLst>
              <a:ext uri="{FF2B5EF4-FFF2-40B4-BE49-F238E27FC236}">
                <a16:creationId xmlns:a16="http://schemas.microsoft.com/office/drawing/2014/main" id="{44E5FDF0-354C-024D-B072-1E142E823A0A}"/>
              </a:ext>
            </a:extLst>
          </p:cNvPr>
          <p:cNvSpPr/>
          <p:nvPr/>
        </p:nvSpPr>
        <p:spPr>
          <a:xfrm>
            <a:off x="1676683" y="1174582"/>
            <a:ext cx="1106393" cy="369332"/>
          </a:xfrm>
          <a:prstGeom prst="rect">
            <a:avLst/>
          </a:prstGeom>
        </p:spPr>
        <p:txBody>
          <a:bodyPr wrap="none">
            <a:spAutoFit/>
          </a:bodyPr>
          <a:lstStyle/>
          <a:p>
            <a:r>
              <a:rPr lang="en-US" u="sng" dirty="0"/>
              <a:t>Solution:</a:t>
            </a:r>
          </a:p>
        </p:txBody>
      </p:sp>
      <p:sp>
        <p:nvSpPr>
          <p:cNvPr id="6" name="Rectangle 5">
            <a:extLst>
              <a:ext uri="{FF2B5EF4-FFF2-40B4-BE49-F238E27FC236}">
                <a16:creationId xmlns:a16="http://schemas.microsoft.com/office/drawing/2014/main" id="{057BF00B-CCDE-D54A-A392-B4B6B7C0A010}"/>
              </a:ext>
            </a:extLst>
          </p:cNvPr>
          <p:cNvSpPr/>
          <p:nvPr/>
        </p:nvSpPr>
        <p:spPr>
          <a:xfrm>
            <a:off x="1676682" y="3429000"/>
            <a:ext cx="1660198" cy="369332"/>
          </a:xfrm>
          <a:prstGeom prst="rect">
            <a:avLst/>
          </a:prstGeom>
        </p:spPr>
        <p:txBody>
          <a:bodyPr wrap="none">
            <a:spAutoFit/>
          </a:bodyPr>
          <a:lstStyle/>
          <a:p>
            <a:r>
              <a:rPr lang="en-US" u="sng" dirty="0"/>
              <a:t>Code Output: </a:t>
            </a:r>
          </a:p>
        </p:txBody>
      </p:sp>
    </p:spTree>
    <p:extLst>
      <p:ext uri="{BB962C8B-B14F-4D97-AF65-F5344CB8AC3E}">
        <p14:creationId xmlns:p14="http://schemas.microsoft.com/office/powerpoint/2010/main" val="296278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420923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8EFCCC-0587-0F4E-BB08-12498F24BBA3}"/>
              </a:ext>
            </a:extLst>
          </p:cNvPr>
          <p:cNvSpPr/>
          <p:nvPr/>
        </p:nvSpPr>
        <p:spPr>
          <a:xfrm>
            <a:off x="392349" y="636143"/>
            <a:ext cx="9695234" cy="369332"/>
          </a:xfrm>
          <a:prstGeom prst="rect">
            <a:avLst/>
          </a:prstGeom>
        </p:spPr>
        <p:txBody>
          <a:bodyPr wrap="square">
            <a:spAutoFit/>
          </a:bodyPr>
          <a:lstStyle/>
          <a:p>
            <a:r>
              <a:rPr lang="en-US" dirty="0">
                <a:solidFill>
                  <a:srgbClr val="C00000"/>
                </a:solidFill>
                <a:latin typeface="Lucida Grande" panose="020B0600040502020204" pitchFamily="34" charset="0"/>
              </a:rPr>
              <a:t>Answer: </a:t>
            </a:r>
            <a:r>
              <a:rPr lang="en-US" dirty="0">
                <a:solidFill>
                  <a:srgbClr val="222222"/>
                </a:solidFill>
                <a:latin typeface="Lucida Grande" panose="020B0600040502020204" pitchFamily="34" charset="0"/>
              </a:rPr>
              <a:t>Many places. Here are some of my favorites below</a:t>
            </a:r>
            <a:endParaRPr lang="en-US" dirty="0"/>
          </a:p>
        </p:txBody>
      </p:sp>
      <p:sp>
        <p:nvSpPr>
          <p:cNvPr id="5" name="Rectangle 4">
            <a:extLst>
              <a:ext uri="{FF2B5EF4-FFF2-40B4-BE49-F238E27FC236}">
                <a16:creationId xmlns:a16="http://schemas.microsoft.com/office/drawing/2014/main" id="{EDB8E2CE-4042-9C4A-BE2A-634B87FF3227}"/>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Where can I get help with Python?</a:t>
            </a:r>
            <a:endParaRPr lang="en-US" sz="2800" dirty="0"/>
          </a:p>
        </p:txBody>
      </p:sp>
      <p:sp>
        <p:nvSpPr>
          <p:cNvPr id="6" name="Rectangle 5">
            <a:extLst>
              <a:ext uri="{FF2B5EF4-FFF2-40B4-BE49-F238E27FC236}">
                <a16:creationId xmlns:a16="http://schemas.microsoft.com/office/drawing/2014/main" id="{361EE5B1-AD90-2749-9443-BFD364F5A3AE}"/>
              </a:ext>
            </a:extLst>
          </p:cNvPr>
          <p:cNvSpPr/>
          <p:nvPr/>
        </p:nvSpPr>
        <p:spPr>
          <a:xfrm>
            <a:off x="392349" y="1112313"/>
            <a:ext cx="9533107" cy="1815882"/>
          </a:xfrm>
          <a:prstGeom prst="rect">
            <a:avLst/>
          </a:prstGeom>
        </p:spPr>
        <p:txBody>
          <a:bodyPr wrap="square">
            <a:spAutoFit/>
          </a:bodyPr>
          <a:lstStyle/>
          <a:p>
            <a:br>
              <a:rPr lang="en-US" sz="1400" dirty="0"/>
            </a:br>
            <a:endParaRPr lang="en-US" sz="1400" dirty="0">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19D8AA81-249F-164C-9906-8AC954A60A84}"/>
              </a:ext>
            </a:extLst>
          </p:cNvPr>
          <p:cNvSpPr txBox="1"/>
          <p:nvPr/>
        </p:nvSpPr>
        <p:spPr>
          <a:xfrm>
            <a:off x="692285" y="1112313"/>
            <a:ext cx="10807430" cy="3323987"/>
          </a:xfrm>
          <a:prstGeom prst="rect">
            <a:avLst/>
          </a:prstGeom>
          <a:noFill/>
        </p:spPr>
        <p:txBody>
          <a:bodyPr wrap="square" rtlCol="0">
            <a:spAutoFit/>
          </a:bodyPr>
          <a:lstStyle/>
          <a:p>
            <a:pPr marL="228600" indent="-228600">
              <a:buAutoNum type="arabicPeriod"/>
            </a:pPr>
            <a:r>
              <a:rPr lang="en-US" sz="1400" dirty="0">
                <a:latin typeface="Arial" panose="020B0604020202020204" pitchFamily="34" charset="0"/>
                <a:cs typeface="Arial" panose="020B0604020202020204" pitchFamily="34" charset="0"/>
                <a:hlinkClick r:id="rId2"/>
              </a:rPr>
              <a:t>MIT Open Courseware- Into To Computer Science and Programming in Python</a:t>
            </a:r>
            <a:r>
              <a:rPr lang="en-US" sz="1400" dirty="0">
                <a:latin typeface="Arial" panose="020B0604020202020204" pitchFamily="34" charset="0"/>
                <a:cs typeface="Arial" panose="020B0604020202020204" pitchFamily="34" charset="0"/>
              </a:rPr>
              <a:t>- 37 Videos in Total on </a:t>
            </a:r>
            <a:r>
              <a:rPr lang="en-US" sz="1400" dirty="0" err="1">
                <a:latin typeface="Arial" panose="020B0604020202020204" pitchFamily="34" charset="0"/>
                <a:cs typeface="Arial" panose="020B0604020202020204" pitchFamily="34" charset="0"/>
              </a:rPr>
              <a:t>Youtube</a:t>
            </a:r>
            <a:r>
              <a:rPr lang="en-US" sz="1400" dirty="0">
                <a:latin typeface="Arial" panose="020B0604020202020204" pitchFamily="34" charset="0"/>
                <a:cs typeface="Arial" panose="020B0604020202020204" pitchFamily="34" charset="0"/>
              </a:rPr>
              <a:t>. Part of MITs free online CS degree courseware</a:t>
            </a:r>
          </a:p>
          <a:p>
            <a:pPr marL="228600" indent="-228600">
              <a:buAutoNum type="arabicPeriod"/>
            </a:pPr>
            <a:r>
              <a:rPr lang="en-US" sz="1400" dirty="0">
                <a:latin typeface="Arial" panose="020B0604020202020204" pitchFamily="34" charset="0"/>
                <a:cs typeface="Arial" panose="020B0604020202020204" pitchFamily="34" charset="0"/>
                <a:hlinkClick r:id="rId3"/>
              </a:rPr>
              <a:t>Python.org documentation suite- </a:t>
            </a:r>
            <a:r>
              <a:rPr lang="en-US" sz="1400" dirty="0">
                <a:latin typeface="Arial" panose="020B0604020202020204" pitchFamily="34" charset="0"/>
                <a:cs typeface="Arial" panose="020B0604020202020204" pitchFamily="34" charset="0"/>
              </a:rPr>
              <a:t>There are a host of guides for all levels of proficiency including tutorials, documentation, examples, quizzes and other resources  </a:t>
            </a:r>
            <a:r>
              <a:rPr lang="en-US" sz="1400" dirty="0" err="1">
                <a:solidFill>
                  <a:srgbClr val="0432FF"/>
                </a:solidFill>
                <a:latin typeface="Arial" panose="020B0604020202020204" pitchFamily="34" charset="0"/>
                <a:cs typeface="Arial" panose="020B0604020202020204" pitchFamily="34" charset="0"/>
              </a:rPr>
              <a:t>docs.python.org</a:t>
            </a:r>
            <a:endParaRPr lang="en-US" sz="1400" dirty="0">
              <a:solidFill>
                <a:srgbClr val="0432FF"/>
              </a:solidFill>
              <a:latin typeface="Arial" panose="020B0604020202020204" pitchFamily="34" charset="0"/>
              <a:cs typeface="Arial" panose="020B0604020202020204" pitchFamily="34" charset="0"/>
            </a:endParaRPr>
          </a:p>
          <a:p>
            <a:pPr marL="228600" indent="-228600">
              <a:buAutoNum type="arabicPeriod"/>
            </a:pPr>
            <a:r>
              <a:rPr lang="en-US" sz="1400" b="1" dirty="0">
                <a:latin typeface="Arial" panose="020B0604020202020204" pitchFamily="34" charset="0"/>
                <a:cs typeface="Arial" panose="020B0604020202020204" pitchFamily="34" charset="0"/>
              </a:rPr>
              <a:t>Python tutor </a:t>
            </a:r>
            <a:r>
              <a:rPr lang="en-US" sz="1400" dirty="0">
                <a:latin typeface="Arial" panose="020B0604020202020204" pitchFamily="34" charset="0"/>
                <a:cs typeface="Arial" panose="020B0604020202020204" pitchFamily="34" charset="0"/>
              </a:rPr>
              <a:t>– </a:t>
            </a:r>
            <a:r>
              <a:rPr lang="en-US" sz="1400" dirty="0" err="1">
                <a:solidFill>
                  <a:srgbClr val="0432FF"/>
                </a:solidFill>
                <a:latin typeface="Arial" panose="020B0604020202020204" pitchFamily="34" charset="0"/>
                <a:cs typeface="Arial" panose="020B0604020202020204" pitchFamily="34" charset="0"/>
              </a:rPr>
              <a:t>pythontutor.com</a:t>
            </a:r>
            <a:r>
              <a:rPr lang="en-US" sz="1400" dirty="0">
                <a:solidFill>
                  <a:srgbClr val="0432FF"/>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This allows you to visually see what your code is doing as it executes. This helps greatly for understanding how python works</a:t>
            </a:r>
          </a:p>
          <a:p>
            <a:pPr marL="228600" indent="-228600">
              <a:buAutoNum type="arabicPeriod"/>
            </a:pPr>
            <a:r>
              <a:rPr lang="en-US" sz="1400" b="1" dirty="0">
                <a:latin typeface="Arial" panose="020B0604020202020204" pitchFamily="34" charset="0"/>
                <a:cs typeface="Arial" panose="020B0604020202020204" pitchFamily="34" charset="0"/>
              </a:rPr>
              <a:t>Stack Overflow  </a:t>
            </a:r>
            <a:r>
              <a:rPr lang="en-US" sz="1400" dirty="0">
                <a:latin typeface="Arial" panose="020B0604020202020204" pitchFamily="34" charset="0"/>
                <a:cs typeface="Arial" panose="020B0604020202020204" pitchFamily="34" charset="0"/>
              </a:rPr>
              <a:t>- Stack Overflow is the largest online community for programmers to learn, share their knowledge and build their careers-A great place to ask your questions. go to </a:t>
            </a:r>
            <a:r>
              <a:rPr lang="en-US" sz="1400" dirty="0" err="1">
                <a:solidFill>
                  <a:srgbClr val="0432FF"/>
                </a:solidFill>
                <a:latin typeface="Arial" panose="020B0604020202020204" pitchFamily="34" charset="0"/>
                <a:cs typeface="Arial" panose="020B0604020202020204" pitchFamily="34" charset="0"/>
              </a:rPr>
              <a:t>stackoverflow.com</a:t>
            </a:r>
            <a:endParaRPr lang="en-US" sz="1400" dirty="0">
              <a:solidFill>
                <a:srgbClr val="0432FF"/>
              </a:solidFill>
              <a:latin typeface="Arial" panose="020B0604020202020204" pitchFamily="34" charset="0"/>
              <a:cs typeface="Arial" panose="020B0604020202020204" pitchFamily="34" charset="0"/>
            </a:endParaRPr>
          </a:p>
          <a:p>
            <a:pPr marL="228600" indent="-228600">
              <a:buAutoNum type="arabicPeriod"/>
            </a:pPr>
            <a:r>
              <a:rPr lang="en-US" sz="1400" b="1" dirty="0" err="1">
                <a:solidFill>
                  <a:srgbClr val="0432FF"/>
                </a:solidFill>
                <a:latin typeface="Arial" panose="020B0604020202020204" pitchFamily="34" charset="0"/>
                <a:cs typeface="Arial" panose="020B0604020202020204" pitchFamily="34" charset="0"/>
              </a:rPr>
              <a:t>Yogicoder</a:t>
            </a:r>
            <a:r>
              <a:rPr lang="en-US" sz="1400" b="1" dirty="0">
                <a:solidFill>
                  <a:srgbClr val="0432FF"/>
                </a:solidFill>
                <a:latin typeface="Arial" panose="020B0604020202020204" pitchFamily="34" charset="0"/>
                <a:cs typeface="Arial" panose="020B0604020202020204" pitchFamily="34" charset="0"/>
              </a:rPr>
              <a:t> </a:t>
            </a:r>
            <a:r>
              <a:rPr lang="en-US" sz="1400" b="1" dirty="0" err="1">
                <a:solidFill>
                  <a:srgbClr val="0432FF"/>
                </a:solidFill>
                <a:latin typeface="Arial" panose="020B0604020202020204" pitchFamily="34" charset="0"/>
                <a:cs typeface="Arial" panose="020B0604020202020204" pitchFamily="34" charset="0"/>
              </a:rPr>
              <a:t>Youtube</a:t>
            </a:r>
            <a:r>
              <a:rPr lang="en-US" sz="1400" b="1" dirty="0">
                <a:solidFill>
                  <a:srgbClr val="0432FF"/>
                </a:solidFill>
                <a:latin typeface="Arial" panose="020B0604020202020204" pitchFamily="34" charset="0"/>
                <a:cs typeface="Arial" panose="020B0604020202020204" pitchFamily="34" charset="0"/>
              </a:rPr>
              <a:t> channel </a:t>
            </a:r>
            <a:r>
              <a:rPr lang="en-US" sz="1400" dirty="0">
                <a:latin typeface="Arial" panose="020B0604020202020204" pitchFamily="34" charset="0"/>
                <a:cs typeface="Arial" panose="020B0604020202020204" pitchFamily="34" charset="0"/>
              </a:rPr>
              <a:t>– Python and Django learning - this is what this training is part of</a:t>
            </a:r>
          </a:p>
          <a:p>
            <a:pPr marL="228600" indent="-228600">
              <a:buAutoNum type="arabicPeriod"/>
            </a:pPr>
            <a:r>
              <a:rPr lang="en-US" sz="1400" b="1" dirty="0" err="1">
                <a:solidFill>
                  <a:srgbClr val="0432FF"/>
                </a:solidFill>
                <a:latin typeface="Arial" panose="020B0604020202020204" pitchFamily="34" charset="0"/>
                <a:cs typeface="Arial" panose="020B0604020202020204" pitchFamily="34" charset="0"/>
              </a:rPr>
              <a:t>Realpython.com</a:t>
            </a:r>
            <a:r>
              <a:rPr lang="en-US" sz="1400" b="1" dirty="0">
                <a:solidFill>
                  <a:srgbClr val="0432FF"/>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great python tutorials articles and learning</a:t>
            </a:r>
          </a:p>
          <a:p>
            <a:endParaRPr lang="en-US" sz="1400" dirty="0">
              <a:latin typeface="Arial" panose="020B0604020202020204" pitchFamily="34" charset="0"/>
              <a:cs typeface="Arial" panose="020B0604020202020204" pitchFamily="34" charset="0"/>
            </a:endParaRPr>
          </a:p>
          <a:p>
            <a:r>
              <a:rPr lang="en-US" sz="1400" u="sng" dirty="0">
                <a:latin typeface="Arial" panose="020B0604020202020204" pitchFamily="34" charset="0"/>
                <a:cs typeface="Arial" panose="020B0604020202020204" pitchFamily="34" charset="0"/>
              </a:rPr>
              <a:t>Using an Integrated Development Environment (IDE)</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There are many of these to choose from and I strongly recommend that you use one. Here are the two I use most often:</a:t>
            </a:r>
          </a:p>
          <a:p>
            <a:r>
              <a:rPr lang="en-US" sz="1400" dirty="0">
                <a:latin typeface="Arial" panose="020B0604020202020204" pitchFamily="34" charset="0"/>
                <a:cs typeface="Arial" panose="020B0604020202020204" pitchFamily="34" charset="0"/>
              </a:rPr>
              <a:t>1. </a:t>
            </a:r>
            <a:r>
              <a:rPr lang="en-US" sz="1400" b="1" dirty="0">
                <a:solidFill>
                  <a:srgbClr val="0432FF"/>
                </a:solidFill>
                <a:latin typeface="Arial" panose="020B0604020202020204" pitchFamily="34" charset="0"/>
                <a:cs typeface="Arial" panose="020B0604020202020204" pitchFamily="34" charset="0"/>
              </a:rPr>
              <a:t>IDLE </a:t>
            </a:r>
            <a:r>
              <a:rPr lang="en-US" sz="1400" dirty="0">
                <a:latin typeface="Arial" panose="020B0604020202020204" pitchFamily="34" charset="0"/>
                <a:cs typeface="Arial" panose="020B0604020202020204" pitchFamily="34" charset="0"/>
              </a:rPr>
              <a:t>-IDLE is Python’s Integrated Development and Learning Environment. It ships with the python install</a:t>
            </a:r>
          </a:p>
        </p:txBody>
      </p:sp>
      <p:pic>
        <p:nvPicPr>
          <p:cNvPr id="3" name="Picture 2">
            <a:extLst>
              <a:ext uri="{FF2B5EF4-FFF2-40B4-BE49-F238E27FC236}">
                <a16:creationId xmlns:a16="http://schemas.microsoft.com/office/drawing/2014/main" id="{C6BDAEB3-60B5-874C-9498-5BAFB98812F5}"/>
              </a:ext>
            </a:extLst>
          </p:cNvPr>
          <p:cNvPicPr>
            <a:picLocks noChangeAspect="1"/>
          </p:cNvPicPr>
          <p:nvPr/>
        </p:nvPicPr>
        <p:blipFill>
          <a:blip r:embed="rId4"/>
          <a:stretch>
            <a:fillRect/>
          </a:stretch>
        </p:blipFill>
        <p:spPr>
          <a:xfrm>
            <a:off x="778212" y="4758581"/>
            <a:ext cx="4250988" cy="1823707"/>
          </a:xfrm>
          <a:prstGeom prst="rect">
            <a:avLst/>
          </a:prstGeom>
          <a:ln>
            <a:solidFill>
              <a:schemeClr val="accent5">
                <a:lumMod val="75000"/>
              </a:schemeClr>
            </a:solidFill>
          </a:ln>
        </p:spPr>
      </p:pic>
      <p:sp>
        <p:nvSpPr>
          <p:cNvPr id="7" name="Rectangle 6">
            <a:extLst>
              <a:ext uri="{FF2B5EF4-FFF2-40B4-BE49-F238E27FC236}">
                <a16:creationId xmlns:a16="http://schemas.microsoft.com/office/drawing/2014/main" id="{38A7B888-6A4F-5148-B619-98F28EB6F0C5}"/>
              </a:ext>
            </a:extLst>
          </p:cNvPr>
          <p:cNvSpPr/>
          <p:nvPr/>
        </p:nvSpPr>
        <p:spPr>
          <a:xfrm>
            <a:off x="5085947" y="4631624"/>
            <a:ext cx="3758208" cy="492443"/>
          </a:xfrm>
          <a:prstGeom prst="rect">
            <a:avLst/>
          </a:prstGeom>
        </p:spPr>
        <p:txBody>
          <a:bodyPr wrap="square">
            <a:spAutoFit/>
          </a:bodyPr>
          <a:lstStyle/>
          <a:p>
            <a:r>
              <a:rPr lang="en-US" sz="1200" dirty="0">
                <a:solidFill>
                  <a:srgbClr val="222222"/>
                </a:solidFill>
                <a:latin typeface="Arial" panose="020B0604020202020204" pitchFamily="34" charset="0"/>
                <a:cs typeface="Arial" panose="020B0604020202020204" pitchFamily="34" charset="0"/>
              </a:rPr>
              <a:t>IDLE has two main window types, the Shell window and the Editor window</a:t>
            </a:r>
            <a:r>
              <a:rPr lang="en-US" sz="1400" dirty="0">
                <a:solidFill>
                  <a:srgbClr val="222222"/>
                </a:solidFill>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8" name="Heptagon 7">
            <a:extLst>
              <a:ext uri="{FF2B5EF4-FFF2-40B4-BE49-F238E27FC236}">
                <a16:creationId xmlns:a16="http://schemas.microsoft.com/office/drawing/2014/main" id="{36930EFD-921E-134E-AE78-05BC7CDAF944}"/>
              </a:ext>
            </a:extLst>
          </p:cNvPr>
          <p:cNvSpPr/>
          <p:nvPr/>
        </p:nvSpPr>
        <p:spPr>
          <a:xfrm>
            <a:off x="8017995" y="4838391"/>
            <a:ext cx="197796" cy="175895"/>
          </a:xfrm>
          <a:prstGeom prst="heptagon">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9" name="Heptagon 8">
            <a:extLst>
              <a:ext uri="{FF2B5EF4-FFF2-40B4-BE49-F238E27FC236}">
                <a16:creationId xmlns:a16="http://schemas.microsoft.com/office/drawing/2014/main" id="{0FB36E59-BB44-0B4B-9B35-B24E7FFCD763}"/>
              </a:ext>
            </a:extLst>
          </p:cNvPr>
          <p:cNvSpPr/>
          <p:nvPr/>
        </p:nvSpPr>
        <p:spPr>
          <a:xfrm>
            <a:off x="4748763" y="4758580"/>
            <a:ext cx="197796" cy="175895"/>
          </a:xfrm>
          <a:prstGeom prst="heptagon">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10" name="Heptagon 9">
            <a:extLst>
              <a:ext uri="{FF2B5EF4-FFF2-40B4-BE49-F238E27FC236}">
                <a16:creationId xmlns:a16="http://schemas.microsoft.com/office/drawing/2014/main" id="{937484E8-B63F-1541-8992-D15D3AC17622}"/>
              </a:ext>
            </a:extLst>
          </p:cNvPr>
          <p:cNvSpPr/>
          <p:nvPr/>
        </p:nvSpPr>
        <p:spPr>
          <a:xfrm>
            <a:off x="6057709" y="5051767"/>
            <a:ext cx="197796" cy="175895"/>
          </a:xfrm>
          <a:prstGeom prst="heptagon">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1" name="Heptagon 10">
            <a:extLst>
              <a:ext uri="{FF2B5EF4-FFF2-40B4-BE49-F238E27FC236}">
                <a16:creationId xmlns:a16="http://schemas.microsoft.com/office/drawing/2014/main" id="{D6BDE687-4473-B543-9BDA-4FBAFC7319CE}"/>
              </a:ext>
            </a:extLst>
          </p:cNvPr>
          <p:cNvSpPr/>
          <p:nvPr/>
        </p:nvSpPr>
        <p:spPr>
          <a:xfrm>
            <a:off x="2102052" y="4734739"/>
            <a:ext cx="197796" cy="175895"/>
          </a:xfrm>
          <a:prstGeom prst="heptagon">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2" name="Rectangle 11">
            <a:extLst>
              <a:ext uri="{FF2B5EF4-FFF2-40B4-BE49-F238E27FC236}">
                <a16:creationId xmlns:a16="http://schemas.microsoft.com/office/drawing/2014/main" id="{8C3565B2-C976-1F46-B375-FC7D5E5E0F90}"/>
              </a:ext>
            </a:extLst>
          </p:cNvPr>
          <p:cNvSpPr/>
          <p:nvPr/>
        </p:nvSpPr>
        <p:spPr>
          <a:xfrm>
            <a:off x="5029200" y="5488797"/>
            <a:ext cx="3584687" cy="1200329"/>
          </a:xfrm>
          <a:prstGeom prst="rect">
            <a:avLst/>
          </a:prstGeom>
        </p:spPr>
        <p:txBody>
          <a:bodyPr wrap="square">
            <a:spAutoFit/>
          </a:bodyPr>
          <a:lstStyle/>
          <a:p>
            <a:r>
              <a:rPr lang="en-US" sz="1200" b="1" u="sng" dirty="0">
                <a:latin typeface="Arial" panose="020B0604020202020204" pitchFamily="34" charset="0"/>
                <a:cs typeface="Arial" panose="020B0604020202020204" pitchFamily="34" charset="0"/>
              </a:rPr>
              <a:t>Also has debug mode -</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Debugger (toggle)When activated, code entered in the Shell or run from an Editor will run under the debugger. In the Editor, breakpoints can be set with the context menu. This feature is still incomplete and somewhat experimental.</a:t>
            </a:r>
          </a:p>
        </p:txBody>
      </p:sp>
      <p:pic>
        <p:nvPicPr>
          <p:cNvPr id="13" name="Picture 12">
            <a:extLst>
              <a:ext uri="{FF2B5EF4-FFF2-40B4-BE49-F238E27FC236}">
                <a16:creationId xmlns:a16="http://schemas.microsoft.com/office/drawing/2014/main" id="{9A656F56-A658-1E44-B1A4-5F5DBAAA2CE0}"/>
              </a:ext>
            </a:extLst>
          </p:cNvPr>
          <p:cNvPicPr>
            <a:picLocks noChangeAspect="1"/>
          </p:cNvPicPr>
          <p:nvPr/>
        </p:nvPicPr>
        <p:blipFill>
          <a:blip r:embed="rId5"/>
          <a:stretch>
            <a:fillRect/>
          </a:stretch>
        </p:blipFill>
        <p:spPr>
          <a:xfrm>
            <a:off x="8818261" y="4423738"/>
            <a:ext cx="1980086" cy="2349786"/>
          </a:xfrm>
          <a:prstGeom prst="rect">
            <a:avLst/>
          </a:prstGeom>
          <a:ln>
            <a:solidFill>
              <a:schemeClr val="accent5">
                <a:lumMod val="75000"/>
              </a:schemeClr>
            </a:solidFill>
          </a:ln>
        </p:spPr>
      </p:pic>
      <p:sp>
        <p:nvSpPr>
          <p:cNvPr id="14" name="Heptagon 13">
            <a:extLst>
              <a:ext uri="{FF2B5EF4-FFF2-40B4-BE49-F238E27FC236}">
                <a16:creationId xmlns:a16="http://schemas.microsoft.com/office/drawing/2014/main" id="{CC0257B1-F9B8-2046-8310-9DCFE6D20496}"/>
              </a:ext>
            </a:extLst>
          </p:cNvPr>
          <p:cNvSpPr/>
          <p:nvPr/>
        </p:nvSpPr>
        <p:spPr>
          <a:xfrm>
            <a:off x="5021180" y="5422736"/>
            <a:ext cx="197796" cy="175895"/>
          </a:xfrm>
          <a:prstGeom prst="heptagon">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15" name="Heptagon 14">
            <a:extLst>
              <a:ext uri="{FF2B5EF4-FFF2-40B4-BE49-F238E27FC236}">
                <a16:creationId xmlns:a16="http://schemas.microsoft.com/office/drawing/2014/main" id="{CD5E66E3-C456-0940-BC82-918A71B0DFB5}"/>
              </a:ext>
            </a:extLst>
          </p:cNvPr>
          <p:cNvSpPr/>
          <p:nvPr/>
        </p:nvSpPr>
        <p:spPr>
          <a:xfrm>
            <a:off x="8620553" y="4326538"/>
            <a:ext cx="197796" cy="175895"/>
          </a:xfrm>
          <a:prstGeom prst="heptagon">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43615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646B9C-7002-094F-808B-6D3DBD2B10FA}"/>
              </a:ext>
            </a:extLst>
          </p:cNvPr>
          <p:cNvSpPr/>
          <p:nvPr/>
        </p:nvSpPr>
        <p:spPr>
          <a:xfrm>
            <a:off x="1209886" y="0"/>
            <a:ext cx="8602035"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Using an Integrated Development Environment (IDE)</a:t>
            </a:r>
          </a:p>
        </p:txBody>
      </p:sp>
      <p:pic>
        <p:nvPicPr>
          <p:cNvPr id="3" name="Picture 2">
            <a:extLst>
              <a:ext uri="{FF2B5EF4-FFF2-40B4-BE49-F238E27FC236}">
                <a16:creationId xmlns:a16="http://schemas.microsoft.com/office/drawing/2014/main" id="{E75B96D3-7BF7-8B4A-9B4F-FBAA8F2C5D93}"/>
              </a:ext>
            </a:extLst>
          </p:cNvPr>
          <p:cNvPicPr>
            <a:picLocks noChangeAspect="1"/>
          </p:cNvPicPr>
          <p:nvPr/>
        </p:nvPicPr>
        <p:blipFill>
          <a:blip r:embed="rId2"/>
          <a:stretch>
            <a:fillRect/>
          </a:stretch>
        </p:blipFill>
        <p:spPr>
          <a:xfrm>
            <a:off x="148280" y="786258"/>
            <a:ext cx="7484591" cy="4947620"/>
          </a:xfrm>
          <a:prstGeom prst="rect">
            <a:avLst/>
          </a:prstGeom>
          <a:ln>
            <a:solidFill>
              <a:schemeClr val="accent5">
                <a:lumMod val="75000"/>
              </a:schemeClr>
            </a:solidFill>
          </a:ln>
        </p:spPr>
      </p:pic>
      <p:pic>
        <p:nvPicPr>
          <p:cNvPr id="4" name="Picture 3">
            <a:extLst>
              <a:ext uri="{FF2B5EF4-FFF2-40B4-BE49-F238E27FC236}">
                <a16:creationId xmlns:a16="http://schemas.microsoft.com/office/drawing/2014/main" id="{B987DCEF-2CEA-0B4E-BB2C-9FC86E83A101}"/>
              </a:ext>
            </a:extLst>
          </p:cNvPr>
          <p:cNvPicPr>
            <a:picLocks noChangeAspect="1"/>
          </p:cNvPicPr>
          <p:nvPr/>
        </p:nvPicPr>
        <p:blipFill>
          <a:blip r:embed="rId3"/>
          <a:stretch>
            <a:fillRect/>
          </a:stretch>
        </p:blipFill>
        <p:spPr>
          <a:xfrm>
            <a:off x="7748995" y="786258"/>
            <a:ext cx="4125852" cy="3866636"/>
          </a:xfrm>
          <a:prstGeom prst="rect">
            <a:avLst/>
          </a:prstGeom>
          <a:ln>
            <a:solidFill>
              <a:schemeClr val="accent5">
                <a:lumMod val="75000"/>
              </a:schemeClr>
            </a:solidFill>
          </a:ln>
        </p:spPr>
      </p:pic>
      <p:sp>
        <p:nvSpPr>
          <p:cNvPr id="5" name="TextBox 4">
            <a:extLst>
              <a:ext uri="{FF2B5EF4-FFF2-40B4-BE49-F238E27FC236}">
                <a16:creationId xmlns:a16="http://schemas.microsoft.com/office/drawing/2014/main" id="{D3B4F453-7F5B-764F-87DB-4281B5995959}"/>
              </a:ext>
            </a:extLst>
          </p:cNvPr>
          <p:cNvSpPr txBox="1"/>
          <p:nvPr/>
        </p:nvSpPr>
        <p:spPr>
          <a:xfrm>
            <a:off x="7933038" y="5133713"/>
            <a:ext cx="3941809" cy="1107996"/>
          </a:xfrm>
          <a:prstGeom prst="rect">
            <a:avLst/>
          </a:prstGeom>
          <a:noFill/>
        </p:spPr>
        <p:txBody>
          <a:bodyPr wrap="square" rtlCol="0">
            <a:spAutoFit/>
          </a:bodyPr>
          <a:lstStyle/>
          <a:p>
            <a:r>
              <a:rPr lang="en-US" dirty="0">
                <a:solidFill>
                  <a:srgbClr val="C00000"/>
                </a:solidFill>
              </a:rPr>
              <a:t>What is an IDE? </a:t>
            </a:r>
            <a:r>
              <a:rPr lang="en-US" sz="1600" dirty="0"/>
              <a:t>An integrated development environment (</a:t>
            </a:r>
            <a:r>
              <a:rPr lang="en-US" sz="1600" b="1" dirty="0"/>
              <a:t>IDE</a:t>
            </a:r>
            <a:r>
              <a:rPr lang="en-US" sz="1600" dirty="0"/>
              <a:t>) is a software suite that consolidates basic tools required to write and test software</a:t>
            </a:r>
          </a:p>
        </p:txBody>
      </p:sp>
    </p:spTree>
    <p:extLst>
      <p:ext uri="{BB962C8B-B14F-4D97-AF65-F5344CB8AC3E}">
        <p14:creationId xmlns:p14="http://schemas.microsoft.com/office/powerpoint/2010/main" val="263120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AF4E26-B3BD-9840-80B7-0A13B3E7F3D7}"/>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What can you do with Python?</a:t>
            </a:r>
            <a:endParaRPr lang="en-US" sz="2800" dirty="0"/>
          </a:p>
        </p:txBody>
      </p:sp>
      <p:sp>
        <p:nvSpPr>
          <p:cNvPr id="3" name="Rectangle 2">
            <a:extLst>
              <a:ext uri="{FF2B5EF4-FFF2-40B4-BE49-F238E27FC236}">
                <a16:creationId xmlns:a16="http://schemas.microsoft.com/office/drawing/2014/main" id="{8EBE8434-89D9-BC4A-9439-01B7A4C7D6AB}"/>
              </a:ext>
            </a:extLst>
          </p:cNvPr>
          <p:cNvSpPr/>
          <p:nvPr/>
        </p:nvSpPr>
        <p:spPr>
          <a:xfrm>
            <a:off x="392349" y="636143"/>
            <a:ext cx="9695234" cy="369332"/>
          </a:xfrm>
          <a:prstGeom prst="rect">
            <a:avLst/>
          </a:prstGeom>
        </p:spPr>
        <p:txBody>
          <a:bodyPr wrap="square">
            <a:spAutoFit/>
          </a:bodyPr>
          <a:lstStyle/>
          <a:p>
            <a:r>
              <a:rPr lang="en-US" dirty="0">
                <a:solidFill>
                  <a:srgbClr val="C00000"/>
                </a:solidFill>
                <a:latin typeface="Lucida Grande" panose="020B0600040502020204" pitchFamily="34" charset="0"/>
              </a:rPr>
              <a:t>Answer: </a:t>
            </a:r>
            <a:r>
              <a:rPr lang="en-US" dirty="0">
                <a:solidFill>
                  <a:srgbClr val="222222"/>
                </a:solidFill>
                <a:latin typeface="Lucida Grande" panose="020B0600040502020204" pitchFamily="34" charset="0"/>
              </a:rPr>
              <a:t>A ton of things!  Check out what comes standard with Python</a:t>
            </a:r>
            <a:endParaRPr lang="en-US" dirty="0"/>
          </a:p>
        </p:txBody>
      </p:sp>
      <p:sp>
        <p:nvSpPr>
          <p:cNvPr id="4" name="TextBox 3">
            <a:extLst>
              <a:ext uri="{FF2B5EF4-FFF2-40B4-BE49-F238E27FC236}">
                <a16:creationId xmlns:a16="http://schemas.microsoft.com/office/drawing/2014/main" id="{EEDEB522-A5BE-0548-82A4-A94E63297F12}"/>
              </a:ext>
            </a:extLst>
          </p:cNvPr>
          <p:cNvSpPr txBox="1"/>
          <p:nvPr/>
        </p:nvSpPr>
        <p:spPr>
          <a:xfrm>
            <a:off x="1359242" y="1210962"/>
            <a:ext cx="9514703" cy="5539978"/>
          </a:xfrm>
          <a:prstGeom prst="rect">
            <a:avLst/>
          </a:prstGeom>
          <a:noFill/>
        </p:spPr>
        <p:txBody>
          <a:bodyPr wrap="square" rtlCol="0">
            <a:spAutoFit/>
          </a:bodyPr>
          <a:lstStyle/>
          <a:p>
            <a:r>
              <a:rPr lang="en-US" sz="1600" dirty="0"/>
              <a:t>Python comes with large </a:t>
            </a:r>
            <a:r>
              <a:rPr lang="en-US" sz="1600" u="sng" dirty="0"/>
              <a:t>standard library </a:t>
            </a:r>
            <a:r>
              <a:rPr lang="en-US" sz="1600" dirty="0"/>
              <a:t>that enables you to do the following (partial list of the things you can do):</a:t>
            </a:r>
          </a:p>
          <a:p>
            <a:pPr marL="342900" indent="-342900">
              <a:buFont typeface="+mj-lt"/>
              <a:buAutoNum type="arabicPeriod"/>
            </a:pPr>
            <a:r>
              <a:rPr lang="en-US" sz="1600" i="1" dirty="0">
                <a:solidFill>
                  <a:srgbClr val="0432FF"/>
                </a:solidFill>
              </a:rPr>
              <a:t>Process strings </a:t>
            </a:r>
            <a:r>
              <a:rPr lang="en-US" sz="1600" dirty="0"/>
              <a:t>– such as remove double words, extract specific data based on a certain pattern, find and replace words, search for key words</a:t>
            </a:r>
          </a:p>
          <a:p>
            <a:pPr marL="342900" indent="-342900">
              <a:buFont typeface="+mj-lt"/>
              <a:buAutoNum type="arabicPeriod"/>
            </a:pPr>
            <a:r>
              <a:rPr lang="en-US" sz="1600" i="1" dirty="0">
                <a:solidFill>
                  <a:srgbClr val="0432FF"/>
                </a:solidFill>
              </a:rPr>
              <a:t>Solve mathematic problems from the simple to the complex</a:t>
            </a:r>
          </a:p>
          <a:p>
            <a:pPr marL="342900" indent="-342900">
              <a:buFont typeface="+mj-lt"/>
              <a:buAutoNum type="arabicPeriod"/>
            </a:pPr>
            <a:r>
              <a:rPr lang="en-US" sz="1600" i="1" dirty="0">
                <a:solidFill>
                  <a:srgbClr val="0432FF"/>
                </a:solidFill>
              </a:rPr>
              <a:t>Manipulate lists of objects  - </a:t>
            </a:r>
            <a:r>
              <a:rPr lang="en-US" sz="1600" dirty="0"/>
              <a:t>add them together, sort them, compare them , combine them</a:t>
            </a:r>
          </a:p>
          <a:p>
            <a:pPr marL="342900" indent="-342900">
              <a:buFont typeface="+mj-lt"/>
              <a:buAutoNum type="arabicPeriod"/>
            </a:pPr>
            <a:r>
              <a:rPr lang="en-US" sz="1600" i="1" dirty="0">
                <a:solidFill>
                  <a:srgbClr val="0432FF"/>
                </a:solidFill>
              </a:rPr>
              <a:t>Solve Date &amp; time problems </a:t>
            </a:r>
          </a:p>
          <a:p>
            <a:pPr marL="342900" indent="-342900">
              <a:buFont typeface="+mj-lt"/>
              <a:buAutoNum type="arabicPeriod"/>
            </a:pPr>
            <a:r>
              <a:rPr lang="en-US" sz="1600" i="1" dirty="0">
                <a:solidFill>
                  <a:srgbClr val="0432FF"/>
                </a:solidFill>
              </a:rPr>
              <a:t>Read and Write to files and databases - </a:t>
            </a:r>
            <a:r>
              <a:rPr lang="en-US" sz="1600" dirty="0"/>
              <a:t>python comes with a DB called SQLite.  It is a C library that provides a lightweight disk-based database that doesn’t require a separate server process and allows accessing the database using a nonstandard variant of the SQL query language. </a:t>
            </a:r>
            <a:endParaRPr lang="en-US" sz="1600" i="1" dirty="0">
              <a:solidFill>
                <a:srgbClr val="0432FF"/>
              </a:solidFill>
            </a:endParaRPr>
          </a:p>
          <a:p>
            <a:pPr marL="342900" indent="-342900">
              <a:buFont typeface="+mj-lt"/>
              <a:buAutoNum type="arabicPeriod"/>
            </a:pPr>
            <a:r>
              <a:rPr lang="en-US" sz="1600" i="1" dirty="0">
                <a:solidFill>
                  <a:srgbClr val="0432FF"/>
                </a:solidFill>
              </a:rPr>
              <a:t>Read Properties of and work with the Operating system filesystem compare files and directories</a:t>
            </a:r>
          </a:p>
          <a:p>
            <a:pPr marL="342900" indent="-342900">
              <a:buFont typeface="+mj-lt"/>
              <a:buAutoNum type="arabicPeriod"/>
            </a:pPr>
            <a:r>
              <a:rPr lang="en-US" sz="1600" i="1" dirty="0">
                <a:solidFill>
                  <a:srgbClr val="0432FF"/>
                </a:solidFill>
              </a:rPr>
              <a:t>Implement cryptographic solutions</a:t>
            </a:r>
          </a:p>
          <a:p>
            <a:pPr marL="342900" indent="-342900">
              <a:buFont typeface="+mj-lt"/>
              <a:buAutoNum type="arabicPeriod"/>
            </a:pPr>
            <a:r>
              <a:rPr lang="en-US" sz="1600" i="1" dirty="0">
                <a:solidFill>
                  <a:srgbClr val="0432FF"/>
                </a:solidFill>
              </a:rPr>
              <a:t>Implement event logging for systems and applications</a:t>
            </a:r>
          </a:p>
          <a:p>
            <a:pPr marL="342900" indent="-342900">
              <a:buFont typeface="+mj-lt"/>
              <a:buAutoNum type="arabicPeriod"/>
            </a:pPr>
            <a:r>
              <a:rPr lang="en-US" sz="1600" i="1" dirty="0">
                <a:solidFill>
                  <a:srgbClr val="0432FF"/>
                </a:solidFill>
              </a:rPr>
              <a:t>Threading interfacing</a:t>
            </a:r>
          </a:p>
          <a:p>
            <a:pPr marL="342900" indent="-342900">
              <a:buFont typeface="+mj-lt"/>
              <a:buAutoNum type="arabicPeriod"/>
            </a:pPr>
            <a:r>
              <a:rPr lang="en-US" sz="1600" dirty="0">
                <a:solidFill>
                  <a:srgbClr val="0432FF"/>
                </a:solidFill>
              </a:rPr>
              <a:t>Working with networks and networking protocols such as SSL</a:t>
            </a:r>
          </a:p>
          <a:p>
            <a:pPr marL="342900" indent="-342900">
              <a:buFont typeface="+mj-lt"/>
              <a:buAutoNum type="arabicPeriod"/>
            </a:pPr>
            <a:r>
              <a:rPr lang="en-US" sz="1600" dirty="0">
                <a:solidFill>
                  <a:srgbClr val="0432FF"/>
                </a:solidFill>
              </a:rPr>
              <a:t>Work with data formats that support the internet to facilitate email , working with JSON data and files CGI, HTTP, SMTP, FTP, etc.</a:t>
            </a:r>
          </a:p>
          <a:p>
            <a:pPr marL="342900" indent="-342900">
              <a:buFont typeface="+mj-lt"/>
              <a:buAutoNum type="arabicPeriod"/>
            </a:pPr>
            <a:r>
              <a:rPr lang="en-US" sz="1600" dirty="0">
                <a:solidFill>
                  <a:srgbClr val="0432FF"/>
                </a:solidFill>
              </a:rPr>
              <a:t>Work with multi-media files</a:t>
            </a:r>
          </a:p>
          <a:p>
            <a:pPr marL="342900" indent="-342900">
              <a:buFont typeface="+mj-lt"/>
              <a:buAutoNum type="arabicPeriod"/>
            </a:pPr>
            <a:r>
              <a:rPr lang="en-US" sz="1600" dirty="0">
                <a:solidFill>
                  <a:srgbClr val="0432FF"/>
                </a:solidFill>
              </a:rPr>
              <a:t>Create GUI applications with tools like </a:t>
            </a:r>
            <a:r>
              <a:rPr lang="en-US" sz="1600" dirty="0" err="1">
                <a:solidFill>
                  <a:srgbClr val="0432FF"/>
                </a:solidFill>
              </a:rPr>
              <a:t>tkinter</a:t>
            </a:r>
            <a:endParaRPr lang="en-US" sz="1600" dirty="0">
              <a:solidFill>
                <a:srgbClr val="0432FF"/>
              </a:solidFill>
            </a:endParaRPr>
          </a:p>
          <a:p>
            <a:pPr marL="342900" indent="-342900">
              <a:buFont typeface="+mj-lt"/>
              <a:buAutoNum type="arabicPeriod"/>
            </a:pPr>
            <a:r>
              <a:rPr lang="en-US" sz="1600" dirty="0">
                <a:solidFill>
                  <a:srgbClr val="0432FF"/>
                </a:solidFill>
              </a:rPr>
              <a:t>There is also a suite of tools that help you write software and test it -  </a:t>
            </a:r>
            <a:r>
              <a:rPr lang="en-US" sz="1600" dirty="0" err="1"/>
              <a:t>doctest</a:t>
            </a:r>
            <a:r>
              <a:rPr lang="en-US" sz="1600" dirty="0"/>
              <a:t>, </a:t>
            </a:r>
            <a:r>
              <a:rPr lang="en-US" sz="1600" dirty="0" err="1"/>
              <a:t>unittest</a:t>
            </a:r>
            <a:endParaRPr lang="en-US" sz="1600" dirty="0"/>
          </a:p>
          <a:p>
            <a:pPr marL="342900" indent="-342900">
              <a:buFont typeface="+mj-lt"/>
              <a:buAutoNum type="arabicPeriod"/>
            </a:pPr>
            <a:endParaRPr lang="en-US" sz="1600" dirty="0">
              <a:solidFill>
                <a:srgbClr val="0432FF"/>
              </a:solidFill>
            </a:endParaRPr>
          </a:p>
          <a:p>
            <a:pPr marL="342900" indent="-342900">
              <a:buFont typeface="+mj-lt"/>
              <a:buAutoNum type="arabicPeriod"/>
            </a:pPr>
            <a:endParaRPr lang="en-US" dirty="0">
              <a:solidFill>
                <a:srgbClr val="0432FF"/>
              </a:solidFill>
            </a:endParaRPr>
          </a:p>
        </p:txBody>
      </p:sp>
    </p:spTree>
    <p:extLst>
      <p:ext uri="{BB962C8B-B14F-4D97-AF65-F5344CB8AC3E}">
        <p14:creationId xmlns:p14="http://schemas.microsoft.com/office/powerpoint/2010/main" val="192618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AF4E26-B3BD-9840-80B7-0A13B3E7F3D7}"/>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What can you do with Python?</a:t>
            </a:r>
            <a:endParaRPr lang="en-US" sz="2800" dirty="0"/>
          </a:p>
        </p:txBody>
      </p:sp>
      <p:sp>
        <p:nvSpPr>
          <p:cNvPr id="3" name="Rectangle 2">
            <a:extLst>
              <a:ext uri="{FF2B5EF4-FFF2-40B4-BE49-F238E27FC236}">
                <a16:creationId xmlns:a16="http://schemas.microsoft.com/office/drawing/2014/main" id="{8EBE8434-89D9-BC4A-9439-01B7A4C7D6AB}"/>
              </a:ext>
            </a:extLst>
          </p:cNvPr>
          <p:cNvSpPr/>
          <p:nvPr/>
        </p:nvSpPr>
        <p:spPr>
          <a:xfrm>
            <a:off x="392349" y="636143"/>
            <a:ext cx="9695234" cy="369332"/>
          </a:xfrm>
          <a:prstGeom prst="rect">
            <a:avLst/>
          </a:prstGeom>
        </p:spPr>
        <p:txBody>
          <a:bodyPr wrap="square">
            <a:spAutoFit/>
          </a:bodyPr>
          <a:lstStyle/>
          <a:p>
            <a:r>
              <a:rPr lang="en-US" dirty="0">
                <a:solidFill>
                  <a:srgbClr val="C00000"/>
                </a:solidFill>
                <a:latin typeface="Lucida Grande" panose="020B0600040502020204" pitchFamily="34" charset="0"/>
              </a:rPr>
              <a:t>Answer: </a:t>
            </a:r>
            <a:r>
              <a:rPr lang="en-US" dirty="0">
                <a:solidFill>
                  <a:srgbClr val="222222"/>
                </a:solidFill>
                <a:latin typeface="Lucida Grande" panose="020B0600040502020204" pitchFamily="34" charset="0"/>
              </a:rPr>
              <a:t>A ton of things!  Check out what more you can do through </a:t>
            </a:r>
            <a:r>
              <a:rPr lang="en-US" dirty="0" err="1">
                <a:solidFill>
                  <a:srgbClr val="222222"/>
                </a:solidFill>
                <a:latin typeface="Lucida Grande" panose="020B0600040502020204" pitchFamily="34" charset="0"/>
              </a:rPr>
              <a:t>PyPI</a:t>
            </a:r>
            <a:r>
              <a:rPr lang="en-US" dirty="0">
                <a:solidFill>
                  <a:srgbClr val="222222"/>
                </a:solidFill>
                <a:latin typeface="Lucida Grande" panose="020B0600040502020204" pitchFamily="34" charset="0"/>
              </a:rPr>
              <a:t>!</a:t>
            </a:r>
            <a:endParaRPr lang="en-US" dirty="0"/>
          </a:p>
        </p:txBody>
      </p:sp>
      <p:sp>
        <p:nvSpPr>
          <p:cNvPr id="4" name="TextBox 3">
            <a:extLst>
              <a:ext uri="{FF2B5EF4-FFF2-40B4-BE49-F238E27FC236}">
                <a16:creationId xmlns:a16="http://schemas.microsoft.com/office/drawing/2014/main" id="{EEDEB522-A5BE-0548-82A4-A94E63297F12}"/>
              </a:ext>
            </a:extLst>
          </p:cNvPr>
          <p:cNvSpPr txBox="1"/>
          <p:nvPr/>
        </p:nvSpPr>
        <p:spPr>
          <a:xfrm>
            <a:off x="1359242" y="1210962"/>
            <a:ext cx="9514703" cy="615553"/>
          </a:xfrm>
          <a:prstGeom prst="rect">
            <a:avLst/>
          </a:prstGeom>
          <a:noFill/>
        </p:spPr>
        <p:txBody>
          <a:bodyPr wrap="square" rtlCol="0">
            <a:spAutoFit/>
          </a:bodyPr>
          <a:lstStyle/>
          <a:p>
            <a:pPr marL="342900" indent="-342900">
              <a:buFont typeface="+mj-lt"/>
              <a:buAutoNum type="arabicPeriod"/>
            </a:pPr>
            <a:endParaRPr lang="en-US" sz="1600" dirty="0">
              <a:solidFill>
                <a:srgbClr val="0432FF"/>
              </a:solidFill>
            </a:endParaRPr>
          </a:p>
          <a:p>
            <a:pPr marL="342900" indent="-342900">
              <a:buFont typeface="+mj-lt"/>
              <a:buAutoNum type="arabicPeriod"/>
            </a:pPr>
            <a:endParaRPr lang="en-US" dirty="0">
              <a:solidFill>
                <a:srgbClr val="0432FF"/>
              </a:solidFill>
            </a:endParaRPr>
          </a:p>
        </p:txBody>
      </p:sp>
      <p:pic>
        <p:nvPicPr>
          <p:cNvPr id="5" name="Picture 4">
            <a:extLst>
              <a:ext uri="{FF2B5EF4-FFF2-40B4-BE49-F238E27FC236}">
                <a16:creationId xmlns:a16="http://schemas.microsoft.com/office/drawing/2014/main" id="{0AAE6BC1-3F3D-9F48-8997-53BEFD974FA7}"/>
              </a:ext>
            </a:extLst>
          </p:cNvPr>
          <p:cNvPicPr>
            <a:picLocks noChangeAspect="1"/>
          </p:cNvPicPr>
          <p:nvPr/>
        </p:nvPicPr>
        <p:blipFill>
          <a:blip r:embed="rId2"/>
          <a:stretch>
            <a:fillRect/>
          </a:stretch>
        </p:blipFill>
        <p:spPr>
          <a:xfrm>
            <a:off x="392349" y="1210962"/>
            <a:ext cx="7124700" cy="4826000"/>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D9ABA9AA-107B-464C-9254-969190352BDC}"/>
              </a:ext>
            </a:extLst>
          </p:cNvPr>
          <p:cNvSpPr txBox="1"/>
          <p:nvPr/>
        </p:nvSpPr>
        <p:spPr>
          <a:xfrm>
            <a:off x="7895968" y="1210962"/>
            <a:ext cx="3254297" cy="369332"/>
          </a:xfrm>
          <a:prstGeom prst="rect">
            <a:avLst/>
          </a:prstGeom>
          <a:noFill/>
        </p:spPr>
        <p:txBody>
          <a:bodyPr wrap="square" rtlCol="0">
            <a:spAutoFit/>
          </a:bodyPr>
          <a:lstStyle/>
          <a:p>
            <a:r>
              <a:rPr lang="en-US" dirty="0"/>
              <a:t>Go to: </a:t>
            </a:r>
            <a:r>
              <a:rPr lang="en-US" dirty="0">
                <a:solidFill>
                  <a:srgbClr val="0432FF"/>
                </a:solidFill>
              </a:rPr>
              <a:t>https://</a:t>
            </a:r>
            <a:r>
              <a:rPr lang="en-US" dirty="0" err="1">
                <a:solidFill>
                  <a:srgbClr val="0432FF"/>
                </a:solidFill>
              </a:rPr>
              <a:t>pypi.org</a:t>
            </a:r>
            <a:endParaRPr lang="en-US" dirty="0">
              <a:solidFill>
                <a:srgbClr val="0432FF"/>
              </a:solidFill>
            </a:endParaRPr>
          </a:p>
        </p:txBody>
      </p:sp>
      <p:sp>
        <p:nvSpPr>
          <p:cNvPr id="7" name="TextBox 6">
            <a:extLst>
              <a:ext uri="{FF2B5EF4-FFF2-40B4-BE49-F238E27FC236}">
                <a16:creationId xmlns:a16="http://schemas.microsoft.com/office/drawing/2014/main" id="{1C5A5710-8F0F-6349-89BC-5D3BF32215D1}"/>
              </a:ext>
            </a:extLst>
          </p:cNvPr>
          <p:cNvSpPr txBox="1"/>
          <p:nvPr/>
        </p:nvSpPr>
        <p:spPr>
          <a:xfrm>
            <a:off x="7671486" y="1680421"/>
            <a:ext cx="3703260" cy="2462213"/>
          </a:xfrm>
          <a:prstGeom prst="rect">
            <a:avLst/>
          </a:prstGeom>
          <a:noFill/>
        </p:spPr>
        <p:txBody>
          <a:bodyPr wrap="square" rtlCol="0">
            <a:spAutoFit/>
          </a:bodyPr>
          <a:lstStyle/>
          <a:p>
            <a:r>
              <a:rPr lang="en-US" sz="1400" u="sng" dirty="0"/>
              <a:t>A few of my favorites: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Web frameworks built on python like </a:t>
            </a:r>
            <a:r>
              <a:rPr lang="en-US" sz="1400" dirty="0">
                <a:solidFill>
                  <a:srgbClr val="0432FF"/>
                </a:solidFill>
              </a:rPr>
              <a:t>Django</a:t>
            </a:r>
            <a:r>
              <a:rPr lang="en-US" sz="1400" dirty="0"/>
              <a:t> and </a:t>
            </a:r>
            <a:r>
              <a:rPr lang="en-US" sz="1400" dirty="0">
                <a:solidFill>
                  <a:srgbClr val="0432FF"/>
                </a:solidFill>
              </a:rPr>
              <a:t>Flask</a:t>
            </a:r>
          </a:p>
          <a:p>
            <a:pPr marL="285750" indent="-285750">
              <a:buFont typeface="Arial" panose="020B0604020202020204" pitchFamily="34" charset="0"/>
              <a:buChar char="•"/>
            </a:pPr>
            <a:r>
              <a:rPr lang="en-US" sz="1400" dirty="0">
                <a:solidFill>
                  <a:srgbClr val="0432FF"/>
                </a:solidFill>
              </a:rPr>
              <a:t>Pandas </a:t>
            </a:r>
            <a:r>
              <a:rPr lang="en-US" sz="1400" dirty="0"/>
              <a:t>- </a:t>
            </a:r>
            <a:r>
              <a:rPr lang="en-US" sz="1400" b="1" dirty="0"/>
              <a:t>pandas</a:t>
            </a:r>
            <a:r>
              <a:rPr lang="en-US" sz="1400" dirty="0"/>
              <a:t> is a Python package providing fast, flexible, and expressive data structures designed to make working with structured (tabular, multidimensional, potentially heterogeneous) and time series data both easy and intuitive</a:t>
            </a:r>
          </a:p>
        </p:txBody>
      </p:sp>
    </p:spTree>
    <p:extLst>
      <p:ext uri="{BB962C8B-B14F-4D97-AF65-F5344CB8AC3E}">
        <p14:creationId xmlns:p14="http://schemas.microsoft.com/office/powerpoint/2010/main" val="3421310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420E9F-1C67-F94F-A2FD-E7E82FE9EF86}"/>
              </a:ext>
            </a:extLst>
          </p:cNvPr>
          <p:cNvSpPr/>
          <p:nvPr/>
        </p:nvSpPr>
        <p:spPr>
          <a:xfrm>
            <a:off x="2517887" y="6085"/>
            <a:ext cx="6096000" cy="523220"/>
          </a:xfrm>
          <a:prstGeom prst="rect">
            <a:avLst/>
          </a:prstGeom>
        </p:spPr>
        <p:txBody>
          <a:bodyPr>
            <a:spAutoFit/>
          </a:bodyPr>
          <a:lstStyle/>
          <a:p>
            <a:pPr algn="ctr"/>
            <a:r>
              <a:rPr lang="en-US" sz="2800" dirty="0">
                <a:solidFill>
                  <a:srgbClr val="222222"/>
                </a:solidFill>
                <a:latin typeface="Lucida Grande" panose="020B0600040502020204" pitchFamily="34" charset="0"/>
              </a:rPr>
              <a:t>How To Download Python?</a:t>
            </a:r>
            <a:endParaRPr lang="en-US" sz="2800" dirty="0"/>
          </a:p>
        </p:txBody>
      </p:sp>
      <p:sp>
        <p:nvSpPr>
          <p:cNvPr id="3" name="TextBox 2">
            <a:extLst>
              <a:ext uri="{FF2B5EF4-FFF2-40B4-BE49-F238E27FC236}">
                <a16:creationId xmlns:a16="http://schemas.microsoft.com/office/drawing/2014/main" id="{375872D2-D13A-0D46-BFC0-D5E32B0DBA65}"/>
              </a:ext>
            </a:extLst>
          </p:cNvPr>
          <p:cNvSpPr txBox="1"/>
          <p:nvPr/>
        </p:nvSpPr>
        <p:spPr>
          <a:xfrm>
            <a:off x="8007178" y="375416"/>
            <a:ext cx="3880021" cy="307777"/>
          </a:xfrm>
          <a:prstGeom prst="rect">
            <a:avLst/>
          </a:prstGeom>
          <a:noFill/>
        </p:spPr>
        <p:txBody>
          <a:bodyPr wrap="square" rtlCol="0">
            <a:spAutoFit/>
          </a:bodyPr>
          <a:lstStyle/>
          <a:p>
            <a:r>
              <a:rPr lang="en-US" sz="1400" dirty="0"/>
              <a:t>Go to: </a:t>
            </a:r>
            <a:r>
              <a:rPr lang="en-US" sz="1400" dirty="0">
                <a:solidFill>
                  <a:srgbClr val="0432FF"/>
                </a:solidFill>
              </a:rPr>
              <a:t>https://</a:t>
            </a:r>
            <a:r>
              <a:rPr lang="en-US" sz="1400" dirty="0" err="1">
                <a:solidFill>
                  <a:srgbClr val="0432FF"/>
                </a:solidFill>
              </a:rPr>
              <a:t>ww.python.org</a:t>
            </a:r>
            <a:r>
              <a:rPr lang="en-US" sz="1400" dirty="0">
                <a:solidFill>
                  <a:srgbClr val="0432FF"/>
                </a:solidFill>
              </a:rPr>
              <a:t>/downloads/</a:t>
            </a:r>
          </a:p>
        </p:txBody>
      </p:sp>
      <p:pic>
        <p:nvPicPr>
          <p:cNvPr id="4" name="Picture 3">
            <a:extLst>
              <a:ext uri="{FF2B5EF4-FFF2-40B4-BE49-F238E27FC236}">
                <a16:creationId xmlns:a16="http://schemas.microsoft.com/office/drawing/2014/main" id="{1DCF41D8-9D7F-E04D-AF8C-28294C682630}"/>
              </a:ext>
            </a:extLst>
          </p:cNvPr>
          <p:cNvPicPr>
            <a:picLocks noChangeAspect="1"/>
          </p:cNvPicPr>
          <p:nvPr/>
        </p:nvPicPr>
        <p:blipFill>
          <a:blip r:embed="rId2"/>
          <a:stretch>
            <a:fillRect/>
          </a:stretch>
        </p:blipFill>
        <p:spPr>
          <a:xfrm>
            <a:off x="238727" y="898636"/>
            <a:ext cx="8699500" cy="4991100"/>
          </a:xfrm>
          <a:prstGeom prst="rect">
            <a:avLst/>
          </a:prstGeom>
          <a:ln>
            <a:solidFill>
              <a:schemeClr val="accent5">
                <a:lumMod val="75000"/>
              </a:schemeClr>
            </a:solidFill>
          </a:ln>
        </p:spPr>
      </p:pic>
      <p:pic>
        <p:nvPicPr>
          <p:cNvPr id="5" name="Picture 4">
            <a:extLst>
              <a:ext uri="{FF2B5EF4-FFF2-40B4-BE49-F238E27FC236}">
                <a16:creationId xmlns:a16="http://schemas.microsoft.com/office/drawing/2014/main" id="{F25E2CD0-6A3C-2B40-B1E9-54CC23CEF5BF}"/>
              </a:ext>
            </a:extLst>
          </p:cNvPr>
          <p:cNvPicPr>
            <a:picLocks noChangeAspect="1"/>
          </p:cNvPicPr>
          <p:nvPr/>
        </p:nvPicPr>
        <p:blipFill>
          <a:blip r:embed="rId3"/>
          <a:stretch>
            <a:fillRect/>
          </a:stretch>
        </p:blipFill>
        <p:spPr>
          <a:xfrm>
            <a:off x="9242339" y="898635"/>
            <a:ext cx="2328541" cy="2190553"/>
          </a:xfrm>
          <a:prstGeom prst="rect">
            <a:avLst/>
          </a:prstGeom>
          <a:ln>
            <a:solidFill>
              <a:schemeClr val="accent5">
                <a:lumMod val="75000"/>
              </a:schemeClr>
            </a:solidFill>
          </a:ln>
        </p:spPr>
      </p:pic>
    </p:spTree>
    <p:extLst>
      <p:ext uri="{BB962C8B-B14F-4D97-AF65-F5344CB8AC3E}">
        <p14:creationId xmlns:p14="http://schemas.microsoft.com/office/powerpoint/2010/main" val="182274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C61DB-2A8F-7D4C-813F-FDC2CCE73D67}"/>
              </a:ext>
            </a:extLst>
          </p:cNvPr>
          <p:cNvSpPr/>
          <p:nvPr/>
        </p:nvSpPr>
        <p:spPr>
          <a:xfrm>
            <a:off x="1248033" y="0"/>
            <a:ext cx="9428205" cy="4185761"/>
          </a:xfrm>
          <a:prstGeom prst="rect">
            <a:avLst/>
          </a:prstGeom>
        </p:spPr>
        <p:txBody>
          <a:bodyPr wrap="square">
            <a:spAutoFit/>
          </a:bodyPr>
          <a:lstStyle/>
          <a:p>
            <a:pPr algn="ctr"/>
            <a:r>
              <a:rPr lang="en-US" sz="2800" dirty="0">
                <a:solidFill>
                  <a:srgbClr val="222222"/>
                </a:solidFill>
                <a:latin typeface="Lucida Grande" panose="020B0600040502020204" pitchFamily="34" charset="0"/>
              </a:rPr>
              <a:t>Using The Python Interpreter</a:t>
            </a:r>
          </a:p>
          <a:p>
            <a:endParaRPr lang="en-US" sz="1400" dirty="0">
              <a:solidFill>
                <a:srgbClr val="222222"/>
              </a:solidFill>
              <a:latin typeface="Lucida Grande" panose="020B0600040502020204" pitchFamily="34" charset="0"/>
            </a:endParaRPr>
          </a:p>
          <a:p>
            <a:endParaRPr lang="en-US" sz="1400" dirty="0">
              <a:solidFill>
                <a:srgbClr val="222222"/>
              </a:solidFill>
              <a:latin typeface="Lucida Grande" panose="020B0600040502020204" pitchFamily="34" charset="0"/>
            </a:endParaRPr>
          </a:p>
          <a:p>
            <a:r>
              <a:rPr lang="en-US" sz="1400" dirty="0"/>
              <a:t>The Python interpreter is the application that runs your python script. When you do this :</a:t>
            </a:r>
          </a:p>
          <a:p>
            <a:endParaRPr lang="en-US" sz="1400" dirty="0">
              <a:solidFill>
                <a:srgbClr val="0432FF"/>
              </a:solidFill>
            </a:endParaRPr>
          </a:p>
          <a:p>
            <a:pPr lvl="1"/>
            <a:r>
              <a:rPr lang="en-US" sz="1400" dirty="0">
                <a:solidFill>
                  <a:srgbClr val="0432FF"/>
                </a:solidFill>
              </a:rPr>
              <a:t>$ python &lt;</a:t>
            </a:r>
            <a:r>
              <a:rPr lang="en-US" sz="1400" i="1" dirty="0" err="1">
                <a:solidFill>
                  <a:srgbClr val="0432FF"/>
                </a:solidFill>
              </a:rPr>
              <a:t>script_file_name</a:t>
            </a:r>
            <a:r>
              <a:rPr lang="en-US" sz="1400" dirty="0">
                <a:solidFill>
                  <a:srgbClr val="0432FF"/>
                </a:solidFill>
              </a:rPr>
              <a:t>&gt;.</a:t>
            </a:r>
            <a:r>
              <a:rPr lang="en-US" sz="1400" dirty="0" err="1">
                <a:solidFill>
                  <a:srgbClr val="0432FF"/>
                </a:solidFill>
              </a:rPr>
              <a:t>py</a:t>
            </a:r>
            <a:endParaRPr lang="en-US" sz="1400" dirty="0">
              <a:solidFill>
                <a:srgbClr val="0432FF"/>
              </a:solidFill>
            </a:endParaRPr>
          </a:p>
          <a:p>
            <a:endParaRPr lang="en-US" sz="1400" dirty="0"/>
          </a:p>
          <a:p>
            <a:r>
              <a:rPr lang="en-US" sz="1400" dirty="0"/>
              <a:t>at your command line, you are using the python application to run your script.</a:t>
            </a:r>
          </a:p>
          <a:p>
            <a:r>
              <a:rPr lang="en-US" sz="1400" dirty="0"/>
              <a:t>Similarly - when you have this :</a:t>
            </a:r>
          </a:p>
          <a:p>
            <a:endParaRPr lang="en-US" sz="1400" dirty="0"/>
          </a:p>
          <a:p>
            <a:pPr lvl="1"/>
            <a:r>
              <a:rPr lang="en-US" sz="1400" dirty="0">
                <a:solidFill>
                  <a:srgbClr val="0432FF"/>
                </a:solidFill>
              </a:rPr>
              <a:t>#!/</a:t>
            </a:r>
            <a:r>
              <a:rPr lang="en-US" sz="1400" dirty="0" err="1">
                <a:solidFill>
                  <a:srgbClr val="0432FF"/>
                </a:solidFill>
              </a:rPr>
              <a:t>usr</a:t>
            </a:r>
            <a:r>
              <a:rPr lang="en-US" sz="1400" dirty="0">
                <a:solidFill>
                  <a:srgbClr val="0432FF"/>
                </a:solidFill>
              </a:rPr>
              <a:t>/bin/</a:t>
            </a:r>
            <a:r>
              <a:rPr lang="en-US" sz="1400" dirty="0" err="1">
                <a:solidFill>
                  <a:srgbClr val="0432FF"/>
                </a:solidFill>
              </a:rPr>
              <a:t>env</a:t>
            </a:r>
            <a:r>
              <a:rPr lang="en-US" sz="1400" dirty="0">
                <a:solidFill>
                  <a:srgbClr val="0432FF"/>
                </a:solidFill>
              </a:rPr>
              <a:t> python</a:t>
            </a:r>
          </a:p>
          <a:p>
            <a:pPr lvl="1"/>
            <a:endParaRPr lang="en-US" sz="1400" dirty="0"/>
          </a:p>
          <a:p>
            <a:r>
              <a:rPr lang="en-US" sz="1400" dirty="0"/>
              <a:t>at the top of your python script - this tells your O/S to use the python interpreter on your </a:t>
            </a:r>
            <a:r>
              <a:rPr lang="en-US" sz="1400" dirty="0" err="1"/>
              <a:t>scipt</a:t>
            </a:r>
            <a:r>
              <a:rPr lang="en-US" sz="1400" dirty="0"/>
              <a:t>, which should then allow you to do this </a:t>
            </a:r>
          </a:p>
          <a:p>
            <a:endParaRPr lang="en-US" sz="1400" dirty="0"/>
          </a:p>
          <a:p>
            <a:pPr lvl="1"/>
            <a:r>
              <a:rPr lang="en-US" sz="1400" dirty="0">
                <a:solidFill>
                  <a:srgbClr val="0432FF"/>
                </a:solidFill>
              </a:rPr>
              <a:t>$ &lt;</a:t>
            </a:r>
            <a:r>
              <a:rPr lang="en-US" sz="1400" dirty="0" err="1">
                <a:solidFill>
                  <a:srgbClr val="0432FF"/>
                </a:solidFill>
              </a:rPr>
              <a:t>script_file_name</a:t>
            </a:r>
            <a:r>
              <a:rPr lang="en-US" sz="1400" dirty="0">
                <a:solidFill>
                  <a:srgbClr val="0432FF"/>
                </a:solidFill>
              </a:rPr>
              <a:t>&gt;.</a:t>
            </a:r>
            <a:r>
              <a:rPr lang="en-US" sz="1400" dirty="0" err="1">
                <a:solidFill>
                  <a:srgbClr val="0432FF"/>
                </a:solidFill>
              </a:rPr>
              <a:t>py</a:t>
            </a:r>
            <a:endParaRPr lang="en-US" sz="1400" dirty="0">
              <a:solidFill>
                <a:srgbClr val="0432FF"/>
              </a:solidFill>
            </a:endParaRPr>
          </a:p>
          <a:p>
            <a:pPr algn="ctr"/>
            <a:endParaRPr lang="en-US" sz="2800" dirty="0"/>
          </a:p>
        </p:txBody>
      </p:sp>
      <p:pic>
        <p:nvPicPr>
          <p:cNvPr id="3" name="Picture 2">
            <a:extLst>
              <a:ext uri="{FF2B5EF4-FFF2-40B4-BE49-F238E27FC236}">
                <a16:creationId xmlns:a16="http://schemas.microsoft.com/office/drawing/2014/main" id="{6872C949-A0B5-5149-A0B1-10687284F817}"/>
              </a:ext>
            </a:extLst>
          </p:cNvPr>
          <p:cNvPicPr>
            <a:picLocks noChangeAspect="1"/>
          </p:cNvPicPr>
          <p:nvPr/>
        </p:nvPicPr>
        <p:blipFill>
          <a:blip r:embed="rId2"/>
          <a:stretch>
            <a:fillRect/>
          </a:stretch>
        </p:blipFill>
        <p:spPr>
          <a:xfrm>
            <a:off x="1297459" y="3871006"/>
            <a:ext cx="6296626" cy="893058"/>
          </a:xfrm>
          <a:prstGeom prst="rect">
            <a:avLst/>
          </a:prstGeom>
          <a:ln>
            <a:solidFill>
              <a:schemeClr val="accent5">
                <a:lumMod val="75000"/>
              </a:schemeClr>
            </a:solidFill>
          </a:ln>
        </p:spPr>
      </p:pic>
      <p:sp>
        <p:nvSpPr>
          <p:cNvPr id="4" name="TextBox 3">
            <a:extLst>
              <a:ext uri="{FF2B5EF4-FFF2-40B4-BE49-F238E27FC236}">
                <a16:creationId xmlns:a16="http://schemas.microsoft.com/office/drawing/2014/main" id="{CE6E389B-103E-E146-B37D-FF72DCC276AA}"/>
              </a:ext>
            </a:extLst>
          </p:cNvPr>
          <p:cNvSpPr txBox="1"/>
          <p:nvPr/>
        </p:nvSpPr>
        <p:spPr>
          <a:xfrm>
            <a:off x="1248033" y="4910339"/>
            <a:ext cx="5964818" cy="307777"/>
          </a:xfrm>
          <a:prstGeom prst="rect">
            <a:avLst/>
          </a:prstGeom>
          <a:noFill/>
        </p:spPr>
        <p:txBody>
          <a:bodyPr wrap="square" rtlCol="0">
            <a:spAutoFit/>
          </a:bodyPr>
          <a:lstStyle/>
          <a:p>
            <a:r>
              <a:rPr lang="en-US" sz="1400" u="sng" dirty="0"/>
              <a:t>Adding the Python Installation to Your Path on Windows OS</a:t>
            </a:r>
          </a:p>
        </p:txBody>
      </p:sp>
      <p:pic>
        <p:nvPicPr>
          <p:cNvPr id="5" name="Picture 4">
            <a:extLst>
              <a:ext uri="{FF2B5EF4-FFF2-40B4-BE49-F238E27FC236}">
                <a16:creationId xmlns:a16="http://schemas.microsoft.com/office/drawing/2014/main" id="{05825CB1-CBE1-1C4F-AF74-393406A8A41A}"/>
              </a:ext>
            </a:extLst>
          </p:cNvPr>
          <p:cNvPicPr>
            <a:picLocks noChangeAspect="1"/>
          </p:cNvPicPr>
          <p:nvPr/>
        </p:nvPicPr>
        <p:blipFill>
          <a:blip r:embed="rId3"/>
          <a:stretch>
            <a:fillRect/>
          </a:stretch>
        </p:blipFill>
        <p:spPr>
          <a:xfrm>
            <a:off x="1297459" y="5348855"/>
            <a:ext cx="5865966" cy="1187677"/>
          </a:xfrm>
          <a:prstGeom prst="rect">
            <a:avLst/>
          </a:prstGeom>
          <a:ln>
            <a:solidFill>
              <a:schemeClr val="accent5">
                <a:lumMod val="75000"/>
              </a:schemeClr>
            </a:solidFill>
          </a:ln>
        </p:spPr>
      </p:pic>
      <p:sp>
        <p:nvSpPr>
          <p:cNvPr id="7" name="Rectangle 6">
            <a:extLst>
              <a:ext uri="{FF2B5EF4-FFF2-40B4-BE49-F238E27FC236}">
                <a16:creationId xmlns:a16="http://schemas.microsoft.com/office/drawing/2014/main" id="{F3E6C54C-4B50-1845-B727-360B9274F2D8}"/>
              </a:ext>
            </a:extLst>
          </p:cNvPr>
          <p:cNvSpPr/>
          <p:nvPr/>
        </p:nvSpPr>
        <p:spPr>
          <a:xfrm>
            <a:off x="7755924" y="5942693"/>
            <a:ext cx="3587579" cy="523220"/>
          </a:xfrm>
          <a:prstGeom prst="rect">
            <a:avLst/>
          </a:prstGeom>
        </p:spPr>
        <p:txBody>
          <a:bodyPr wrap="square">
            <a:spAutoFit/>
          </a:bodyPr>
          <a:lstStyle/>
          <a:p>
            <a:r>
              <a:rPr lang="en-US" sz="1400" dirty="0">
                <a:solidFill>
                  <a:srgbClr val="0432FF"/>
                </a:solidFill>
              </a:rPr>
              <a:t>https://</a:t>
            </a:r>
            <a:r>
              <a:rPr lang="en-US" sz="1400" dirty="0" err="1">
                <a:solidFill>
                  <a:srgbClr val="0432FF"/>
                </a:solidFill>
              </a:rPr>
              <a:t>docs.python.org</a:t>
            </a:r>
            <a:r>
              <a:rPr lang="en-US" sz="1400" dirty="0">
                <a:solidFill>
                  <a:srgbClr val="0432FF"/>
                </a:solidFill>
              </a:rPr>
              <a:t>/3/using/</a:t>
            </a:r>
            <a:r>
              <a:rPr lang="en-US" sz="1400" dirty="0" err="1">
                <a:solidFill>
                  <a:srgbClr val="0432FF"/>
                </a:solidFill>
              </a:rPr>
              <a:t>cmdline.html#using-on-general</a:t>
            </a:r>
            <a:endParaRPr lang="en-US" sz="1400" dirty="0">
              <a:solidFill>
                <a:srgbClr val="0432FF"/>
              </a:solidFill>
            </a:endParaRPr>
          </a:p>
        </p:txBody>
      </p:sp>
      <p:sp>
        <p:nvSpPr>
          <p:cNvPr id="8" name="Rectangle 7">
            <a:extLst>
              <a:ext uri="{FF2B5EF4-FFF2-40B4-BE49-F238E27FC236}">
                <a16:creationId xmlns:a16="http://schemas.microsoft.com/office/drawing/2014/main" id="{746A021D-AFE6-0E4C-B714-0A3AF6FB3905}"/>
              </a:ext>
            </a:extLst>
          </p:cNvPr>
          <p:cNvSpPr/>
          <p:nvPr/>
        </p:nvSpPr>
        <p:spPr>
          <a:xfrm>
            <a:off x="7755924" y="5401847"/>
            <a:ext cx="3587579" cy="523220"/>
          </a:xfrm>
          <a:prstGeom prst="rect">
            <a:avLst/>
          </a:prstGeom>
        </p:spPr>
        <p:txBody>
          <a:bodyPr wrap="square">
            <a:spAutoFit/>
          </a:bodyPr>
          <a:lstStyle/>
          <a:p>
            <a:r>
              <a:rPr lang="en-US" sz="1400" u="sng" dirty="0"/>
              <a:t>Documentation on the Python Command Line Options:</a:t>
            </a:r>
          </a:p>
        </p:txBody>
      </p:sp>
    </p:spTree>
    <p:extLst>
      <p:ext uri="{BB962C8B-B14F-4D97-AF65-F5344CB8AC3E}">
        <p14:creationId xmlns:p14="http://schemas.microsoft.com/office/powerpoint/2010/main" val="1992458416"/>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8814</TotalTime>
  <Words>3182</Words>
  <Application>Microsoft Macintosh PowerPoint</Application>
  <PresentationFormat>Widescreen</PresentationFormat>
  <Paragraphs>318</Paragraphs>
  <Slides>37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Calibri Light</vt:lpstr>
      <vt:lpstr>Courier New</vt:lpstr>
      <vt:lpstr>Lucida Grande</vt:lpstr>
      <vt:lpstr>Menlo</vt:lpstr>
      <vt:lpstr>Open Sans</vt:lpstr>
      <vt:lpstr>Rockwell</vt:lpstr>
      <vt:lpstr>SourceSansProBold</vt:lpstr>
      <vt:lpstr>SourceSansProRegular</vt:lpstr>
      <vt:lpstr>Verdana</vt:lpstr>
      <vt:lpstr>Wingdings</vt:lpstr>
      <vt:lpstr>Atlas</vt:lpstr>
      <vt:lpstr>Introduction to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Claudia Acerra</dc:creator>
  <cp:lastModifiedBy>Claudia Acerra</cp:lastModifiedBy>
  <cp:revision>107</cp:revision>
  <cp:lastPrinted>2018-12-16T02:20:45Z</cp:lastPrinted>
  <dcterms:created xsi:type="dcterms:W3CDTF">2018-12-11T12:15:09Z</dcterms:created>
  <dcterms:modified xsi:type="dcterms:W3CDTF">2018-12-17T15:09:32Z</dcterms:modified>
</cp:coreProperties>
</file>